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3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48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SSI Per FTE Student*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5289331480623746E-2"/>
                  <c:y val="-4.8814053570503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C9-40C4-AE2D-7237A2D1C07C}"/>
                </c:ext>
              </c:extLst>
            </c:dLbl>
            <c:dLbl>
              <c:idx val="2"/>
              <c:layout>
                <c:manualLayout>
                  <c:x val="-5.9210900108074727E-2"/>
                  <c:y val="-4.8814053570503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0C9-40C4-AE2D-7237A2D1C07C}"/>
                </c:ext>
              </c:extLst>
            </c:dLbl>
            <c:dLbl>
              <c:idx val="3"/>
              <c:layout>
                <c:manualLayout>
                  <c:x val="-5.3328547166898256E-2"/>
                  <c:y val="-4.8814053570503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C9-40C4-AE2D-7237A2D1C07C}"/>
                </c:ext>
              </c:extLst>
            </c:dLbl>
            <c:dLbl>
              <c:idx val="4"/>
              <c:layout>
                <c:manualLayout>
                  <c:x val="-5.1367762853172766E-2"/>
                  <c:y val="-5.9036920110578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0C9-40C4-AE2D-7237A2D1C07C}"/>
                </c:ext>
              </c:extLst>
            </c:dLbl>
            <c:dLbl>
              <c:idx val="6"/>
              <c:layout>
                <c:manualLayout>
                  <c:x val="-5.1367762853172766E-2"/>
                  <c:y val="-7.266740883067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C9-40C4-AE2D-7237A2D1C07C}"/>
                </c:ext>
              </c:extLst>
            </c:dLbl>
            <c:dLbl>
              <c:idx val="7"/>
              <c:layout>
                <c:manualLayout>
                  <c:x val="-5.7250115794349382E-2"/>
                  <c:y val="-6.244454229060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0C9-40C4-AE2D-7237A2D1C07C}"/>
                </c:ext>
              </c:extLst>
            </c:dLbl>
            <c:dLbl>
              <c:idx val="8"/>
              <c:layout>
                <c:manualLayout>
                  <c:x val="-5.7250115794349382E-2"/>
                  <c:y val="-5.5975426482698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61B-4393-8EC3-59BA1686EB64}"/>
                </c:ext>
              </c:extLst>
            </c:dLbl>
            <c:dLbl>
              <c:idx val="9"/>
              <c:layout>
                <c:manualLayout>
                  <c:x val="-3.8640883124903505E-2"/>
                  <c:y val="-3.8591187030428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0C9-40C4-AE2D-7237A2D1C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4802.3898878716673</c:v>
                </c:pt>
                <c:pt idx="1">
                  <c:v>5095.8245208717553</c:v>
                </c:pt>
                <c:pt idx="2">
                  <c:v>5433.8774885600178</c:v>
                </c:pt>
                <c:pt idx="3">
                  <c:v>5750.194874316705</c:v>
                </c:pt>
                <c:pt idx="4">
                  <c:v>5854.7131392508927</c:v>
                </c:pt>
                <c:pt idx="5">
                  <c:v>5974.4547862601976</c:v>
                </c:pt>
                <c:pt idx="6">
                  <c:v>5992.9167340648382</c:v>
                </c:pt>
                <c:pt idx="7">
                  <c:v>6501.2567288132104</c:v>
                </c:pt>
                <c:pt idx="8">
                  <c:v>6871.877779711991</c:v>
                </c:pt>
                <c:pt idx="9">
                  <c:v>7173.1459968657073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ax val="7500"/>
          <c:min val="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  <c:min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Share of Instruction funding per </a:t>
            </a:r>
            <a:r>
              <a:rPr lang="en-US" dirty="0"/>
              <a:t>s</a:t>
            </a:r>
            <a:r>
              <a:rPr lang="en-US" dirty="0" smtClean="0"/>
              <a:t>tudent reached a decade high in FY 2023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4717965"/>
              </p:ext>
            </p:extLst>
          </p:nvPr>
        </p:nvGraphicFramePr>
        <p:xfrm>
          <a:off x="838200" y="1676563"/>
          <a:ext cx="6477000" cy="3726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0" y="1676564"/>
            <a:ext cx="4724400" cy="4419435"/>
          </a:xfrm>
        </p:spPr>
        <p:txBody>
          <a:bodyPr/>
          <a:lstStyle/>
          <a:p>
            <a:r>
              <a:rPr lang="en-US" sz="1400" dirty="0" smtClean="0"/>
              <a:t>On </a:t>
            </a:r>
            <a:r>
              <a:rPr lang="en-US" sz="1400" dirty="0"/>
              <a:t>a per-FTE student basis, </a:t>
            </a:r>
            <a:r>
              <a:rPr lang="en-US" sz="1400" dirty="0" smtClean="0"/>
              <a:t>FY 2023 State </a:t>
            </a:r>
            <a:r>
              <a:rPr lang="en-US" sz="1400" dirty="0"/>
              <a:t>Share of Instruction (</a:t>
            </a:r>
            <a:r>
              <a:rPr lang="en-US" sz="1400" dirty="0" smtClean="0"/>
              <a:t>SSI), </a:t>
            </a:r>
            <a:r>
              <a:rPr lang="en-US" sz="1400" dirty="0"/>
              <a:t>the main state subsidy to public colleges and universities, increased </a:t>
            </a:r>
            <a:r>
              <a:rPr lang="en-US" sz="1400" dirty="0" smtClean="0"/>
              <a:t>4.4% ($301) </a:t>
            </a:r>
            <a:r>
              <a:rPr lang="en-US" sz="1400" dirty="0"/>
              <a:t>over FY </a:t>
            </a:r>
            <a:r>
              <a:rPr lang="en-US" sz="1400" dirty="0" smtClean="0"/>
              <a:t>2022, reaching a decade </a:t>
            </a:r>
            <a:r>
              <a:rPr lang="en-US" sz="1400" dirty="0"/>
              <a:t>high of </a:t>
            </a:r>
            <a:r>
              <a:rPr lang="en-US" sz="1400" dirty="0" smtClean="0"/>
              <a:t>$7,173. </a:t>
            </a:r>
          </a:p>
          <a:p>
            <a:r>
              <a:rPr lang="en-US" sz="1400" dirty="0" smtClean="0"/>
              <a:t>The increase from FY 2022 to FY 2023 was due to:</a:t>
            </a:r>
          </a:p>
          <a:p>
            <a:pPr lvl="1"/>
            <a:r>
              <a:rPr lang="en-US" sz="1200" dirty="0" smtClean="0"/>
              <a:t>Increase in SSI funding of 0.9% ($19.1 million) to $2.08 billion</a:t>
            </a:r>
          </a:p>
          <a:p>
            <a:pPr lvl="1"/>
            <a:r>
              <a:rPr lang="en-US" sz="1200" dirty="0" smtClean="0"/>
              <a:t>Decline in enrollment of -3.3% (-9,909 FTE) to 289,380 FTEs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increase in SSI per FTE student was </a:t>
            </a:r>
            <a:r>
              <a:rPr lang="en-US" sz="1400" dirty="0" smtClean="0"/>
              <a:t>not equal across higher education sectors. While SSI increased 0.9% for both sectors, four-year universities and their regional branch campuses experienced slightly greater enrollment loss (-3.4%) than community colleges (-3.2%). From FY 2022 to FY 2023, SSI </a:t>
            </a:r>
            <a:r>
              <a:rPr lang="en-US" sz="1400" dirty="0"/>
              <a:t>per FTE student </a:t>
            </a:r>
            <a:r>
              <a:rPr lang="en-US" sz="1400" dirty="0" smtClean="0"/>
              <a:t>increased: </a:t>
            </a:r>
            <a:endParaRPr lang="en-US" sz="1400" dirty="0"/>
          </a:p>
          <a:p>
            <a:pPr lvl="1"/>
            <a:r>
              <a:rPr lang="en-US" sz="1200" dirty="0" smtClean="0"/>
              <a:t>4.4% ($325) to $7,640 at four-year and regional campuses</a:t>
            </a:r>
          </a:p>
          <a:p>
            <a:pPr lvl="1"/>
            <a:r>
              <a:rPr lang="en-US" sz="1200" dirty="0" smtClean="0"/>
              <a:t>4.2% ($241) to $5,957 at community colleges</a:t>
            </a:r>
          </a:p>
          <a:p>
            <a:r>
              <a:rPr lang="en-US" sz="1400" dirty="0" smtClean="0"/>
              <a:t>SSI, </a:t>
            </a:r>
            <a:r>
              <a:rPr lang="en-US" sz="1400" dirty="0"/>
              <a:t>which helps support public </a:t>
            </a:r>
            <a:r>
              <a:rPr lang="en-US" sz="1400" dirty="0" smtClean="0"/>
              <a:t>institution </a:t>
            </a:r>
            <a:r>
              <a:rPr lang="en-US" sz="1400" dirty="0"/>
              <a:t>core academic activities, </a:t>
            </a:r>
            <a:r>
              <a:rPr lang="en-US" sz="1400" dirty="0" smtClean="0"/>
              <a:t>is </a:t>
            </a:r>
            <a:r>
              <a:rPr lang="en-US" sz="1400" dirty="0"/>
              <a:t>allocated </a:t>
            </a:r>
            <a:r>
              <a:rPr lang="en-US" sz="1400" dirty="0" smtClean="0"/>
              <a:t>mostly </a:t>
            </a:r>
            <a:r>
              <a:rPr lang="en-US" sz="1400" dirty="0"/>
              <a:t>through formulas based on institutional outcomes, such as course and degree completions.</a:t>
            </a:r>
          </a:p>
          <a:p>
            <a:pPr lvl="1"/>
            <a:endParaRPr lang="en-US" sz="1200" dirty="0"/>
          </a:p>
          <a:p>
            <a:endParaRPr lang="en-US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22148" y="5834390"/>
            <a:ext cx="2982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Ohio Department of Higher Education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1022148" y="5403503"/>
            <a:ext cx="6521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*An FTE (full-time equivalent) student takes the equivalent of 15 credit hours per semester. Out-of-state undergraduate students are not included as they are not eligible for state subsidy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701</TotalTime>
  <Words>262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State Share of Instruction funding per student reached a decade high in FY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</dc:title>
  <dc:creator>Jason Glover</dc:creator>
  <cp:lastModifiedBy>Zach Gleim</cp:lastModifiedBy>
  <cp:revision>42</cp:revision>
  <cp:lastPrinted>2022-05-16T19:03:05Z</cp:lastPrinted>
  <dcterms:created xsi:type="dcterms:W3CDTF">2022-06-27T13:37:17Z</dcterms:created>
  <dcterms:modified xsi:type="dcterms:W3CDTF">2024-07-03T16:20:39Z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