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a Bayer" initials="LB" lastIdx="2" clrIdx="0">
    <p:extLst>
      <p:ext uri="{19B8F6BF-5375-455C-9EA6-DF929625EA0E}">
        <p15:presenceInfo xmlns:p15="http://schemas.microsoft.com/office/powerpoint/2012/main" userId="S-1-5-21-842925246-562591055-725345543-264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07" d="100"/>
          <a:sy n="107" d="100"/>
        </p:scale>
        <p:origin x="552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tx1"/>
                </a:solidFill>
              </a:rPr>
              <a:t>Toxic Chemical Releases by Industry</a:t>
            </a:r>
            <a:r>
              <a:rPr lang="en-US" baseline="0" dirty="0" smtClean="0">
                <a:solidFill>
                  <a:schemeClr val="tx1"/>
                </a:solidFill>
              </a:rPr>
              <a:t> </a:t>
            </a:r>
            <a:r>
              <a:rPr lang="en-US" baseline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en-US" baseline="0" dirty="0" smtClean="0">
                <a:solidFill>
                  <a:schemeClr val="tx1"/>
                </a:solidFill>
              </a:rPr>
              <a:t> 2020</a:t>
            </a:r>
            <a:endParaRPr lang="en-US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6743078486156976"/>
          <c:y val="2.52277505255781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Pie chart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933-40BA-B6A9-B1828AE8AA8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933-40BA-B6A9-B1828AE8AA8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933-40BA-B6A9-B1828AE8AA8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933-40BA-B6A9-B1828AE8AA89}"/>
              </c:ext>
            </c:extLst>
          </c:dPt>
          <c:dPt>
            <c:idx val="4"/>
            <c:bubble3D val="0"/>
            <c:explosion val="1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1A5D-4D57-BE2B-6E39E2BBF9D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A5D-4D57-BE2B-6E39E2BBF9D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3175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1A5D-4D57-BE2B-6E39E2BBF9D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A5D-4D57-BE2B-6E39E2BBF9D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63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1A5D-4D57-BE2B-6E39E2BBF9DD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A5D-4D57-BE2B-6E39E2BBF9DD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1A5D-4D57-BE2B-6E39E2BBF9DD}"/>
              </c:ext>
            </c:extLst>
          </c:dPt>
          <c:dLbls>
            <c:dLbl>
              <c:idx val="0"/>
              <c:layout>
                <c:manualLayout>
                  <c:x val="-3.5314416343118403E-2"/>
                  <c:y val="-0.1552627890679747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933-40BA-B6A9-B1828AE8AA89}"/>
                </c:ext>
              </c:extLst>
            </c:dLbl>
            <c:dLbl>
              <c:idx val="1"/>
              <c:layout>
                <c:manualLayout>
                  <c:x val="0.18433188794949024"/>
                  <c:y val="-1.70462784653670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950451758046371"/>
                      <c:h val="0.1413034337771548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933-40BA-B6A9-B1828AE8AA89}"/>
                </c:ext>
              </c:extLst>
            </c:dLbl>
            <c:dLbl>
              <c:idx val="2"/>
              <c:layout>
                <c:manualLayout>
                  <c:x val="0.12903225806451613"/>
                  <c:y val="0.1752496565119268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55874668892195"/>
                      <c:h val="0.1356972669936930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933-40BA-B6A9-B1828AE8AA89}"/>
                </c:ext>
              </c:extLst>
            </c:dLbl>
            <c:dLbl>
              <c:idx val="3"/>
              <c:layout>
                <c:manualLayout>
                  <c:x val="-0.11751152073732719"/>
                  <c:y val="0.1875519922308239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387096774193549"/>
                      <c:h val="0.1363715520143023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0933-40BA-B6A9-B1828AE8AA89}"/>
                </c:ext>
              </c:extLst>
            </c:dLbl>
            <c:dLbl>
              <c:idx val="4"/>
              <c:layout>
                <c:manualLayout>
                  <c:x val="-2.8879857759715605E-2"/>
                  <c:y val="1.7451953053871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629032258064516"/>
                      <c:h val="0.186152768044849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1A5D-4D57-BE2B-6E39E2BBF9DD}"/>
                </c:ext>
              </c:extLst>
            </c:dLbl>
            <c:dLbl>
              <c:idx val="5"/>
              <c:layout>
                <c:manualLayout>
                  <c:x val="0"/>
                  <c:y val="1.810372512125542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648626582967451"/>
                      <c:h val="0.1502874264052662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1A5D-4D57-BE2B-6E39E2BBF9DD}"/>
                </c:ext>
              </c:extLst>
            </c:dLbl>
            <c:dLbl>
              <c:idx val="6"/>
              <c:layout>
                <c:manualLayout>
                  <c:x val="-1.7357669001052282E-2"/>
                  <c:y val="2.515866665930948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592909757248086"/>
                      <c:h val="0.130665842663149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1A5D-4D57-BE2B-6E39E2BBF9DD}"/>
                </c:ext>
              </c:extLst>
            </c:dLbl>
            <c:dLbl>
              <c:idx val="7"/>
              <c:layout>
                <c:manualLayout>
                  <c:x val="-6.9124423963133645E-3"/>
                  <c:y val="5.40655193153413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0933270437969454E-2"/>
                      <c:h val="9.084793272599860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1A5D-4D57-BE2B-6E39E2BBF9DD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1A5D-4D57-BE2B-6E39E2BBF9DD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A5D-4D57-BE2B-6E39E2BBF9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Chemical</c:v>
                </c:pt>
                <c:pt idx="1">
                  <c:v>Primary Metals</c:v>
                </c:pt>
                <c:pt idx="2">
                  <c:v>Electric Utilities</c:v>
                </c:pt>
                <c:pt idx="3">
                  <c:v>Hazardous Waste</c:v>
                </c:pt>
                <c:pt idx="4">
                  <c:v>All others (18 other industries)</c:v>
                </c:pt>
                <c:pt idx="5">
                  <c:v>Fabricated Metals</c:v>
                </c:pt>
                <c:pt idx="6">
                  <c:v>Nonmetallic Mineral Product</c:v>
                </c:pt>
                <c:pt idx="7">
                  <c:v>Food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31.1</c:v>
                </c:pt>
                <c:pt idx="1">
                  <c:v>18.600000000000001</c:v>
                </c:pt>
                <c:pt idx="2">
                  <c:v>16.600000000000001</c:v>
                </c:pt>
                <c:pt idx="3">
                  <c:v>12.6</c:v>
                </c:pt>
                <c:pt idx="4">
                  <c:v>10.199999999999999</c:v>
                </c:pt>
                <c:pt idx="5">
                  <c:v>5.7</c:v>
                </c:pt>
                <c:pt idx="6">
                  <c:v>2.7</c:v>
                </c:pt>
                <c:pt idx="7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933-40BA-B6A9-B1828AE8AA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17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 smtClean="0">
                <a:solidFill>
                  <a:schemeClr val="tx1"/>
                </a:solidFill>
              </a:rPr>
              <a:t>Toxic</a:t>
            </a:r>
            <a:r>
              <a:rPr lang="en-US" sz="1400" baseline="0" dirty="0" smtClean="0">
                <a:solidFill>
                  <a:schemeClr val="tx1"/>
                </a:solidFill>
              </a:rPr>
              <a:t> Chemicals Released in Ohio </a:t>
            </a:r>
            <a:r>
              <a:rPr lang="en-US" sz="1400" baseline="0" dirty="0" smtClean="0">
                <a:solidFill>
                  <a:schemeClr val="tx1"/>
                </a:solidFill>
              </a:rPr>
              <a:t>2016</a:t>
            </a:r>
            <a:r>
              <a:rPr lang="en-US" sz="1400" b="0" i="0" u="none" strike="noStrike" baseline="0" dirty="0" smtClean="0">
                <a:solidFill>
                  <a:prstClr val="black"/>
                </a:solidFill>
                <a:effectLst/>
              </a:rPr>
              <a:t>-</a:t>
            </a:r>
            <a:r>
              <a:rPr lang="en-US" sz="1400" baseline="0" dirty="0" smtClean="0">
                <a:solidFill>
                  <a:schemeClr val="tx1"/>
                </a:solidFill>
              </a:rPr>
              <a:t>2020 </a:t>
            </a:r>
            <a:endParaRPr lang="en-US" sz="1400" baseline="0" dirty="0" smtClean="0">
              <a:solidFill>
                <a:schemeClr val="tx1"/>
              </a:solidFill>
            </a:endParaRPr>
          </a:p>
          <a:p>
            <a:pPr>
              <a:defRPr>
                <a:solidFill>
                  <a:schemeClr val="tx1"/>
                </a:solidFill>
              </a:defRPr>
            </a:pPr>
            <a:r>
              <a:rPr lang="en-US" sz="1400" baseline="0" dirty="0" smtClean="0">
                <a:solidFill>
                  <a:schemeClr val="tx1"/>
                </a:solidFill>
              </a:rPr>
              <a:t>(millions of pounds)</a:t>
            </a:r>
            <a:endParaRPr lang="en-US" sz="14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0845643414291523"/>
          <c:y val="3.5687740699058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Ohio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Sheet1!$B$2:$B$6</c:f>
              <c:numCache>
                <c:formatCode>_(* #,##0.0_);_(* \(#,##0.0\);_(* "-"??_);_(@_)</c:formatCode>
                <c:ptCount val="5"/>
                <c:pt idx="0">
                  <c:v>98.465795999999997</c:v>
                </c:pt>
                <c:pt idx="1">
                  <c:v>112.757898</c:v>
                </c:pt>
                <c:pt idx="2">
                  <c:v>112.523539</c:v>
                </c:pt>
                <c:pt idx="3">
                  <c:v>104.37352199999999</c:v>
                </c:pt>
                <c:pt idx="4">
                  <c:v>91.158675000000002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4E-4201-8E01-9293C33536F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35"/>
        <c:overlap val="100"/>
        <c:axId val="511653912"/>
        <c:axId val="511654896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Sheet1!$A$1</c15:sqref>
                        </c15:formulaRef>
                      </c:ext>
                    </c:extLst>
                    <c:strCache>
                      <c:ptCount val="1"/>
                      <c:pt idx="0">
                        <c:v>Year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Sheet1!$A$2:$A$6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2016</c:v>
                      </c:pt>
                      <c:pt idx="1">
                        <c:v>2017</c:v>
                      </c:pt>
                      <c:pt idx="2">
                        <c:v>2018</c:v>
                      </c:pt>
                      <c:pt idx="3">
                        <c:v>2019</c:v>
                      </c:pt>
                      <c:pt idx="4">
                        <c:v>2020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Sheet1!$A$2:$A$6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2016</c:v>
                      </c:pt>
                      <c:pt idx="1">
                        <c:v>2017</c:v>
                      </c:pt>
                      <c:pt idx="2">
                        <c:v>2018</c:v>
                      </c:pt>
                      <c:pt idx="3">
                        <c:v>2019</c:v>
                      </c:pt>
                      <c:pt idx="4">
                        <c:v>2020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54C5-4B9D-9322-DB00A9A5A086}"/>
                  </c:ext>
                </c:extLst>
              </c15:ser>
            </c15:filteredBarSeries>
          </c:ext>
        </c:extLst>
      </c:barChart>
      <c:catAx>
        <c:axId val="511653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b" anchorCtr="0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1654896"/>
        <c:crosses val="autoZero"/>
        <c:auto val="0"/>
        <c:lblAlgn val="ctr"/>
        <c:lblOffset val="100"/>
        <c:noMultiLvlLbl val="0"/>
      </c:catAx>
      <c:valAx>
        <c:axId val="51165489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low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1653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40172"/>
            <a:ext cx="10515600" cy="1143000"/>
          </a:xfrm>
        </p:spPr>
        <p:txBody>
          <a:bodyPr/>
          <a:lstStyle/>
          <a:p>
            <a:r>
              <a:rPr lang="en-US" dirty="0" smtClean="0"/>
              <a:t>Four industry </a:t>
            </a:r>
            <a:r>
              <a:rPr lang="en-US" dirty="0"/>
              <a:t>t</a:t>
            </a:r>
            <a:r>
              <a:rPr lang="en-US" dirty="0" smtClean="0"/>
              <a:t>ypes </a:t>
            </a:r>
            <a:r>
              <a:rPr lang="en-US" dirty="0"/>
              <a:t>a</a:t>
            </a:r>
            <a:r>
              <a:rPr lang="en-US" dirty="0" smtClean="0"/>
              <a:t>ccount for nearly 80%</a:t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t</a:t>
            </a:r>
            <a:r>
              <a:rPr lang="en-US" dirty="0" smtClean="0"/>
              <a:t>oxic </a:t>
            </a:r>
            <a:r>
              <a:rPr lang="en-US" dirty="0"/>
              <a:t>c</a:t>
            </a:r>
            <a:r>
              <a:rPr lang="en-US" dirty="0" smtClean="0"/>
              <a:t>hemical </a:t>
            </a:r>
            <a:r>
              <a:rPr lang="en-US" dirty="0"/>
              <a:t>r</a:t>
            </a:r>
            <a:r>
              <a:rPr lang="en-US" dirty="0" smtClean="0"/>
              <a:t>eleases in Ohio in 2020</a:t>
            </a:r>
            <a:endParaRPr lang="en-US" dirty="0"/>
          </a:p>
        </p:txBody>
      </p:sp>
      <p:graphicFrame>
        <p:nvGraphicFramePr>
          <p:cNvPr id="8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16310680"/>
              </p:ext>
            </p:extLst>
          </p:nvPr>
        </p:nvGraphicFramePr>
        <p:xfrm>
          <a:off x="609600" y="1453709"/>
          <a:ext cx="55118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Content Placeholder 3"/>
          <p:cNvSpPr>
            <a:spLocks noGrp="1"/>
          </p:cNvSpPr>
          <p:nvPr>
            <p:ph sz="quarter" idx="13"/>
          </p:nvPr>
        </p:nvSpPr>
        <p:spPr>
          <a:xfrm>
            <a:off x="6273800" y="3810000"/>
            <a:ext cx="5308600" cy="2209800"/>
          </a:xfrm>
        </p:spPr>
        <p:txBody>
          <a:bodyPr/>
          <a:lstStyle/>
          <a:p>
            <a:r>
              <a:rPr lang="en-US" sz="1200" dirty="0" smtClean="0"/>
              <a:t>The amount of toxic chemicals released or disposed of in Ohio declined from 104.4 million pounds in 2019 to 91.2 million pounds in 2020, a decrease of 12.7%. Total releases nationally declined by 16.5% for this same time period. </a:t>
            </a:r>
          </a:p>
          <a:p>
            <a:r>
              <a:rPr lang="en-US" sz="1200" dirty="0" smtClean="0"/>
              <a:t>Nationally, Ohio ranked 7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in total releases in 2020, with the chemical industry accounting for 31% of all toxic chemical releases in the state. </a:t>
            </a:r>
          </a:p>
          <a:p>
            <a:r>
              <a:rPr lang="en-US" sz="1200" dirty="0" smtClean="0"/>
              <a:t>Five chemical types accounted for nearly 50% of all releases:  zinc compounds (13.6%), nitrate compounds (10.9%), sulfuric acid (10.2%), ammonia (8.1%), and manganese (5.4%).</a:t>
            </a:r>
          </a:p>
          <a:p>
            <a:r>
              <a:rPr lang="en-US" sz="1200" dirty="0" smtClean="0"/>
              <a:t>Data is tracked by the U.S. EPA via the Toxic Release Inventory (TRI). In 2020, 1,309 Ohio facilities submitted TRI reports.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600" y="5708233"/>
            <a:ext cx="2971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U.S. Environmental Protection Agency</a:t>
            </a:r>
            <a:endParaRPr lang="en-US" sz="1100" dirty="0">
              <a:latin typeface="+mn-lt"/>
            </a:endParaRP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92430654"/>
              </p:ext>
            </p:extLst>
          </p:nvPr>
        </p:nvGraphicFramePr>
        <p:xfrm>
          <a:off x="6273800" y="1587728"/>
          <a:ext cx="5410200" cy="2135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1144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821</TotalTime>
  <Words>199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Four industry types account for nearly 80% of toxic chemical releases in Ohio in 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Jamie Doskocil</dc:creator>
  <cp:lastModifiedBy>Zach Gleim</cp:lastModifiedBy>
  <cp:revision>36</cp:revision>
  <cp:lastPrinted>2022-05-16T19:03:05Z</cp:lastPrinted>
  <dcterms:created xsi:type="dcterms:W3CDTF">2022-06-09T19:55:28Z</dcterms:created>
  <dcterms:modified xsi:type="dcterms:W3CDTF">2022-09-16T19:15:47Z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