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Prison</a:t>
            </a:r>
            <a:r>
              <a:rPr lang="en-US" sz="1800" baseline="0" dirty="0"/>
              <a:t> Commitments by Felony Offense Category, FY 2023</a:t>
            </a:r>
            <a:endParaRPr lang="en-US" sz="1800" dirty="0"/>
          </a:p>
        </c:rich>
      </c:tx>
      <c:layout>
        <c:manualLayout>
          <c:xMode val="edge"/>
          <c:yMode val="edge"/>
          <c:x val="0.12136628754738991"/>
          <c:y val="2.72817460317460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239384660250803"/>
          <c:y val="9.7314007624046989E-2"/>
          <c:w val="0.55500169797854215"/>
          <c:h val="0.7532165901137357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spPr>
            <a:ln w="22225"/>
          </c:spPr>
          <c:dPt>
            <c:idx val="0"/>
            <c:bubble3D val="0"/>
            <c:spPr>
              <a:solidFill>
                <a:schemeClr val="accent1"/>
              </a:solidFill>
              <a:ln w="222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22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22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22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22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505-416C-A39B-614B3B1C99B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22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505-416C-A39B-614B3B1C99B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22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505-416C-A39B-614B3B1C99B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22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505-416C-A39B-614B3B1C99BE}"/>
              </c:ext>
            </c:extLst>
          </c:dPt>
          <c:dLbls>
            <c:dLbl>
              <c:idx val="1"/>
              <c:layout>
                <c:manualLayout>
                  <c:x val="-3.7037037037037038E-3"/>
                  <c:y val="1.24007936507936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8A-4ACC-8A82-D6781CCC0CEC}"/>
                </c:ext>
              </c:extLst>
            </c:dLbl>
            <c:dLbl>
              <c:idx val="5"/>
              <c:layout>
                <c:manualLayout>
                  <c:x val="-2.1929824561403542E-2"/>
                  <c:y val="2.4801587301587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05-416C-A39B-614B3B1C99BE}"/>
                </c:ext>
              </c:extLst>
            </c:dLbl>
            <c:dLbl>
              <c:idx val="6"/>
              <c:layout>
                <c:manualLayout>
                  <c:x val="-1.5521486623382607E-2"/>
                  <c:y val="8.680555555555555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6369042-3612-4DD5-8D41-BFB26762B192}" type="CATEGORYNAME">
                      <a:rPr lang="en-US" sz="110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1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0B011868-AF7B-4C2B-A1AE-2EBE6A240AB3}" type="PERCENTAGE">
                      <a:rPr lang="en-US" sz="1100" baseline="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11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90988626421695"/>
                      <c:h val="0.101339285714285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505-416C-A39B-614B3B1C99BE}"/>
                </c:ext>
              </c:extLst>
            </c:dLbl>
            <c:dLbl>
              <c:idx val="7"/>
              <c:layout>
                <c:manualLayout>
                  <c:x val="-4.8428362573099445E-2"/>
                  <c:y val="-6.340808961379827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2B68DA-86EC-4C08-BE97-9EC27CA5FFD7}" type="CATEGORYNAME">
                      <a:rPr lang="en-US" sz="110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1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D2659FFE-D285-494A-906C-8156E207FF87}" type="PERCENTAGE">
                      <a:rPr lang="en-US" sz="1100" baseline="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11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36520352719067"/>
                      <c:h val="0.102232142857142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505-416C-A39B-614B3B1C99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Drugs</c:v>
                </c:pt>
                <c:pt idx="1">
                  <c:v>Against Persons</c:v>
                </c:pt>
                <c:pt idx="2">
                  <c:v>Peace/Justice</c:v>
                </c:pt>
                <c:pt idx="3">
                  <c:v>Sex</c:v>
                </c:pt>
                <c:pt idx="4">
                  <c:v>Firearms</c:v>
                </c:pt>
                <c:pt idx="5">
                  <c:v>Burglary</c:v>
                </c:pt>
                <c:pt idx="6">
                  <c:v>Other Property</c:v>
                </c:pt>
                <c:pt idx="7">
                  <c:v>Other 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3717</c:v>
                </c:pt>
                <c:pt idx="1">
                  <c:v>3917</c:v>
                </c:pt>
                <c:pt idx="2">
                  <c:v>1891</c:v>
                </c:pt>
                <c:pt idx="3">
                  <c:v>1300</c:v>
                </c:pt>
                <c:pt idx="4">
                  <c:v>1246</c:v>
                </c:pt>
                <c:pt idx="5">
                  <c:v>873</c:v>
                </c:pt>
                <c:pt idx="6">
                  <c:v>986</c:v>
                </c:pt>
                <c:pt idx="7" formatCode="General">
                  <c:v>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79"/>
        <c:holeSize val="3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0.43333</cdr:x>
      <cdr:y>0.42349</cdr:y>
    </cdr:from>
    <cdr:to>
      <cdr:x>0.58889</cdr:x>
      <cdr:y>0.54253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71800" y="2168524"/>
          <a:ext cx="1066800" cy="609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/>
            <a:t>Total Felony </a:t>
          </a:r>
        </a:p>
        <a:p xmlns:a="http://schemas.openxmlformats.org/drawingml/2006/main">
          <a:pPr algn="ctr"/>
          <a:r>
            <a:rPr lang="en-US" sz="1100" dirty="0"/>
            <a:t>Offenders: </a:t>
          </a:r>
        </a:p>
        <a:p xmlns:a="http://schemas.openxmlformats.org/drawingml/2006/main">
          <a:pPr algn="ctr"/>
          <a:r>
            <a:rPr lang="en-US" sz="1100" dirty="0"/>
            <a:t>14,417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9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9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Drugs and crimes against persons accounted for over half of prison commitments in FY 2023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7162800" y="1711802"/>
            <a:ext cx="4800600" cy="4530725"/>
          </a:xfrm>
        </p:spPr>
        <p:txBody>
          <a:bodyPr/>
          <a:lstStyle/>
          <a:p>
            <a:r>
              <a:rPr lang="en-US" sz="1600" dirty="0"/>
              <a:t>In FY 2023, 53% of felony offenders were committed to prison with a primary offense of either drugs or crimes against persons.</a:t>
            </a:r>
          </a:p>
          <a:p>
            <a:pPr lvl="1"/>
            <a:r>
              <a:rPr lang="en-US" sz="1400" dirty="0"/>
              <a:t>Of the 3,917 commitments for crimes against persons (excluding sex offenses), notably 1,440 were for assault offenses, 691 were for robbery offenses, and 510 for the offense of domestic violence. </a:t>
            </a:r>
          </a:p>
          <a:p>
            <a:pPr lvl="1"/>
            <a:r>
              <a:rPr lang="en-US" sz="1400" dirty="0"/>
              <a:t>Of the 3,717 drug-related commitments, notably 2,334 were for the offense of possession and 1,289 were for the offense of trafficking.</a:t>
            </a:r>
          </a:p>
          <a:p>
            <a:r>
              <a:rPr lang="en-US" sz="1600" dirty="0"/>
              <a:t>FY 2023 marked the second consecutive annual increase in the total number of felony offenders committed to prison, after reaching an all-time low in FY 2021 which saw 12,020 commitments due to the COVID-19 pandemic. </a:t>
            </a:r>
          </a:p>
          <a:p>
            <a:r>
              <a:rPr lang="en-US" sz="1600" dirty="0"/>
              <a:t>Of those committed to prison in FY 2023, 86% (12,407) were male and 14% (2,010) were female. </a:t>
            </a:r>
          </a:p>
          <a:p>
            <a:pPr marL="0" indent="0">
              <a:buNone/>
            </a:pPr>
            <a:endParaRPr lang="en-US" sz="1600" dirty="0"/>
          </a:p>
          <a:p>
            <a:pPr marL="3429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1990622"/>
              </p:ext>
            </p:extLst>
          </p:nvPr>
        </p:nvGraphicFramePr>
        <p:xfrm>
          <a:off x="457200" y="1416844"/>
          <a:ext cx="6858000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5834390"/>
            <a:ext cx="3657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Department of Rehabilitation and Correction</a:t>
            </a:r>
          </a:p>
        </p:txBody>
      </p:sp>
    </p:spTree>
    <p:extLst>
      <p:ext uri="{BB962C8B-B14F-4D97-AF65-F5344CB8AC3E}">
        <p14:creationId xmlns:p14="http://schemas.microsoft.com/office/powerpoint/2010/main" val="8299174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1465</TotalTime>
  <Words>194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Drugs and crimes against persons accounted for over half of prison commitments in FY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Shaina Morris</dc:creator>
  <cp:lastModifiedBy>Zach Gleim</cp:lastModifiedBy>
  <cp:revision>62</cp:revision>
  <cp:lastPrinted>2022-07-13T15:36:38Z</cp:lastPrinted>
  <dcterms:created xsi:type="dcterms:W3CDTF">2022-06-08T19:32:02Z</dcterms:created>
  <dcterms:modified xsi:type="dcterms:W3CDTF">2024-08-07T19:37:28Z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