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6"/>
  </p:notesMasterIdLst>
  <p:handoutMasterIdLst>
    <p:handoutMasterId r:id="rId7"/>
  </p:handoutMasterIdLst>
  <p:sldIdLst>
    <p:sldId id="268" r:id="rId2"/>
    <p:sldId id="262" r:id="rId3"/>
    <p:sldId id="267" r:id="rId4"/>
    <p:sldId id="259" r:id="rId5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14" d="100"/>
          <a:sy n="114" d="100"/>
        </p:scale>
        <p:origin x="354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Ohio – Combined State and Local Tax Revenue by Source, FY 2021 </a:t>
            </a:r>
          </a:p>
        </c:rich>
      </c:tx>
      <c:layout>
        <c:manualLayout>
          <c:xMode val="edge"/>
          <c:yMode val="edge"/>
          <c:x val="0.150175"/>
          <c:y val="3.29645581151071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788228346456699"/>
          <c:y val="0.2484172139939736"/>
          <c:w val="0.49588996062992119"/>
          <c:h val="0.747477052310494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Pie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651-4969-A030-EEA9D30E3DA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651-4969-A030-EEA9D30E3DA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651-4969-A030-EEA9D30E3DA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651-4969-A030-EEA9D30E3DA6}"/>
              </c:ext>
            </c:extLst>
          </c:dPt>
          <c:dLbls>
            <c:dLbl>
              <c:idx val="0"/>
              <c:layout>
                <c:manualLayout>
                  <c:x val="-0.14086889763779536"/>
                  <c:y val="-0.1281242906504577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651-4969-A030-EEA9D30E3DA6}"/>
                </c:ext>
              </c:extLst>
            </c:dLbl>
            <c:dLbl>
              <c:idx val="1"/>
              <c:layout>
                <c:manualLayout>
                  <c:x val="0.20156712598425197"/>
                  <c:y val="-6.42419584797778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651-4969-A030-EEA9D30E3DA6}"/>
                </c:ext>
              </c:extLst>
            </c:dLbl>
            <c:dLbl>
              <c:idx val="2"/>
              <c:layout>
                <c:manualLayout>
                  <c:x val="-0.1256482283464567"/>
                  <c:y val="0.2225104705555958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651-4969-A030-EEA9D30E3DA6}"/>
                </c:ext>
              </c:extLst>
            </c:dLbl>
            <c:dLbl>
              <c:idx val="3"/>
              <c:layout>
                <c:manualLayout>
                  <c:x val="-3.9005708661417414E-2"/>
                  <c:y val="1.988122243272948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C413C3B-980F-4882-81D6-E5E37CAB3ADC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 sz="1100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fld id="{5425DD38-1D4B-418C-AE16-71C9883BB781}" type="PERCENTAGE">
                      <a:rPr lang="en-US" baseline="0">
                        <a:solidFill>
                          <a:schemeClr val="tx1"/>
                        </a:solidFill>
                      </a:rPr>
                      <a:pPr>
                        <a:defRPr sz="1100">
                          <a:solidFill>
                            <a:schemeClr val="bg1"/>
                          </a:solidFill>
                        </a:defRPr>
                      </a:pPr>
                      <a:t>[PERCENTAGE]</a:t>
                    </a:fld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925"/>
                      <c:h val="0.1369099139062924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651-4969-A030-EEA9D30E3D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Individual Income Tax</c:v>
                </c:pt>
                <c:pt idx="1">
                  <c:v>Sales Taxes*</c:v>
                </c:pt>
                <c:pt idx="2">
                  <c:v>Property Taxes</c:v>
                </c:pt>
                <c:pt idx="3">
                  <c:v>All Other Taxes</c:v>
                </c:pt>
              </c:strCache>
            </c:strRef>
          </c:cat>
          <c:val>
            <c:numRef>
              <c:f>Sheet1!$B$2:$B$5</c:f>
              <c:numCache>
                <c:formatCode>"$"#,##0</c:formatCode>
                <c:ptCount val="4"/>
                <c:pt idx="0">
                  <c:v>16616584</c:v>
                </c:pt>
                <c:pt idx="1">
                  <c:v>24904447</c:v>
                </c:pt>
                <c:pt idx="2">
                  <c:v>18256164</c:v>
                </c:pt>
                <c:pt idx="3">
                  <c:v>3074322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651-4969-A030-EEA9D30E3D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2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U.S. – Combined State and Local Tax Revenue by Source, FY 2021 </a:t>
            </a:r>
          </a:p>
        </c:rich>
      </c:tx>
      <c:layout>
        <c:manualLayout>
          <c:xMode val="edge"/>
          <c:yMode val="edge"/>
          <c:x val="0.18926240157480312"/>
          <c:y val="5.5614363464904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553051181102363"/>
          <c:y val="0.24160867792061291"/>
          <c:w val="0.49143897637795275"/>
          <c:h val="0.7138470037417843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Pie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9E9-4723-9330-84C2F55A7B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9E9-4723-9330-84C2F55A7B4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9E9-4723-9330-84C2F55A7B4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9E9-4723-9330-84C2F55A7B46}"/>
              </c:ext>
            </c:extLst>
          </c:dPt>
          <c:dLbls>
            <c:dLbl>
              <c:idx val="0"/>
              <c:layout>
                <c:manualLayout>
                  <c:x val="-0.15129704724409448"/>
                  <c:y val="0.2108114862426664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9E9-4723-9330-84C2F55A7B46}"/>
                </c:ext>
              </c:extLst>
            </c:dLbl>
            <c:dLbl>
              <c:idx val="1"/>
              <c:layout>
                <c:manualLayout>
                  <c:x val="-0.12444055118110237"/>
                  <c:y val="-0.1834406458538136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9E9-4723-9330-84C2F55A7B46}"/>
                </c:ext>
              </c:extLst>
            </c:dLbl>
            <c:dLbl>
              <c:idx val="2"/>
              <c:layout>
                <c:manualLayout>
                  <c:x val="0.22636377952755907"/>
                  <c:y val="-1.532799086828496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E9-4723-9330-84C2F55A7B46}"/>
                </c:ext>
              </c:extLst>
            </c:dLbl>
            <c:dLbl>
              <c:idx val="3"/>
              <c:layout>
                <c:manualLayout>
                  <c:x val="8.0587598425196846E-2"/>
                  <c:y val="0.2287122040041609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1425000000000006E-2"/>
                      <c:h val="0.2538733325742513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09E9-4723-9330-84C2F55A7B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Individual Income Tax</c:v>
                </c:pt>
                <c:pt idx="1">
                  <c:v>Sales Taxes*</c:v>
                </c:pt>
                <c:pt idx="2">
                  <c:v>Property Taxes</c:v>
                </c:pt>
                <c:pt idx="3">
                  <c:v>All Other Taxes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545142145</c:v>
                </c:pt>
                <c:pt idx="1">
                  <c:v>689884799</c:v>
                </c:pt>
                <c:pt idx="2">
                  <c:v>630207794</c:v>
                </c:pt>
                <c:pt idx="3">
                  <c:v>238006522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E9-4723-9330-84C2F55A7B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State and Local Tax Revenue as a Percent of Personal Income, FY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Ohio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General &amp; Selective Sales</c:v>
                </c:pt>
                <c:pt idx="1">
                  <c:v>Individual Income</c:v>
                </c:pt>
                <c:pt idx="2">
                  <c:v>Property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3.7999999999999999E-2</c:v>
                </c:pt>
                <c:pt idx="1">
                  <c:v>2.5000000000000001E-2</c:v>
                </c:pt>
                <c:pt idx="2">
                  <c:v>2.8000000000000001E-2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U.S.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General &amp; Selective Sales</c:v>
                </c:pt>
                <c:pt idx="1">
                  <c:v>Individual Income</c:v>
                </c:pt>
                <c:pt idx="2">
                  <c:v>Property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3.3000000000000002E-2</c:v>
                </c:pt>
                <c:pt idx="1">
                  <c:v>2.5999999999999999E-2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Neighboring States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407407407407373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43-4466-9269-9CA597E076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General &amp; Selective Sales</c:v>
                </c:pt>
                <c:pt idx="1">
                  <c:v>Individual Income</c:v>
                </c:pt>
                <c:pt idx="2">
                  <c:v>Property</c:v>
                </c:pt>
              </c:strCache>
            </c:strRef>
          </c:cat>
          <c:val>
            <c:numRef>
              <c:f>Sheet1!$D$2:$D$4</c:f>
              <c:numCache>
                <c:formatCode>0.0%</c:formatCode>
                <c:ptCount val="3"/>
                <c:pt idx="0">
                  <c:v>3.4000000000000002E-2</c:v>
                </c:pt>
                <c:pt idx="1">
                  <c:v>2.8000000000000001E-2</c:v>
                </c:pt>
                <c:pt idx="2">
                  <c:v>2.4E-2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0.25386</cdr:y>
    </cdr:from>
    <cdr:to>
      <cdr:x>0.33</cdr:x>
      <cdr:y>0.37159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-1209675" y="855566"/>
          <a:ext cx="1676400" cy="3967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/>
            <a:t>Total: $62.85 billion</a:t>
          </a:r>
        </a:p>
      </cdr:txBody>
    </cdr:sp>
  </cdr:relSizeAnchor>
  <cdr:relSizeAnchor xmlns:cdr="http://schemas.openxmlformats.org/drawingml/2006/chartDrawing">
    <cdr:from>
      <cdr:x>0</cdr:x>
      <cdr:y>0.92857</cdr:y>
    </cdr:from>
    <cdr:to>
      <cdr:x>1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525" y="3200401"/>
          <a:ext cx="10591800" cy="228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0.01156</cdr:x>
      <cdr:y>0.26796</cdr:y>
    </cdr:from>
    <cdr:to>
      <cdr:x>0.38312</cdr:x>
      <cdr:y>0.38569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738" y="937134"/>
          <a:ext cx="1887525" cy="4117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/>
            <a:t>Total: $2,103.24 billion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Composition of Ohio’s State and</a:t>
            </a:r>
            <a:br>
              <a:rPr lang="en-US" dirty="0"/>
            </a:br>
            <a:r>
              <a:rPr lang="en-US" dirty="0"/>
              <a:t>Local Taxes</a:t>
            </a:r>
          </a:p>
        </p:txBody>
      </p:sp>
    </p:spTree>
    <p:extLst>
      <p:ext uri="{BB962C8B-B14F-4D97-AF65-F5344CB8AC3E}">
        <p14:creationId xmlns:p14="http://schemas.microsoft.com/office/powerpoint/2010/main" val="253146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Ohio relies heavily on sales taxes for state and</a:t>
            </a:r>
            <a:br>
              <a:rPr lang="en-US" sz="3400" dirty="0"/>
            </a:br>
            <a:r>
              <a:rPr lang="en-US" sz="3400" dirty="0"/>
              <a:t>local government tax revenue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8903" y="5257800"/>
            <a:ext cx="10373497" cy="838200"/>
          </a:xfrm>
        </p:spPr>
        <p:txBody>
          <a:bodyPr/>
          <a:lstStyle/>
          <a:p>
            <a:r>
              <a:rPr lang="en-US" sz="1200" dirty="0"/>
              <a:t>In FY 2021, state and local taxes on sales, property, and individual income in Ohio raised about 95% of total tax revenues. For all U.S. states in total, state and local taxes on sales, property, and individual income raised about 89% of total tax revenues.</a:t>
            </a:r>
          </a:p>
          <a:p>
            <a:r>
              <a:rPr lang="en-US" sz="1200" dirty="0"/>
              <a:t>State taxes and local taxes accounted for 56% and 44%, respectively, of Ohio’s combined state and local tax revenue in FY 2021. For the U.S. as a whole, state taxes were 60% of combined state and local tax revenue while local taxes were 40% of the combined total.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4996190"/>
            <a:ext cx="228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U.S. Census Bureau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23057099"/>
              </p:ext>
            </p:extLst>
          </p:nvPr>
        </p:nvGraphicFramePr>
        <p:xfrm>
          <a:off x="1209675" y="1430434"/>
          <a:ext cx="5080000" cy="3370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12978406"/>
              </p:ext>
            </p:extLst>
          </p:nvPr>
        </p:nvGraphicFramePr>
        <p:xfrm>
          <a:off x="6799262" y="1420813"/>
          <a:ext cx="5080000" cy="3497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08903" y="4800600"/>
            <a:ext cx="10896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*Sales taxes include general state and local sales tax and gross receipts taxes on sales of specific products, including tobacco products, alcoholic beverages, motor fuels, and utility services.</a:t>
            </a:r>
          </a:p>
        </p:txBody>
      </p:sp>
    </p:spTree>
    <p:extLst>
      <p:ext uri="{BB962C8B-B14F-4D97-AF65-F5344CB8AC3E}">
        <p14:creationId xmlns:p14="http://schemas.microsoft.com/office/powerpoint/2010/main" val="924468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dirty="0"/>
              <a:t>Ohio’s sales tax receipts as a percentage of personal income exceed the average of neighboring states and the national average 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095418"/>
              </p:ext>
            </p:extLst>
          </p:nvPr>
        </p:nvGraphicFramePr>
        <p:xfrm>
          <a:off x="1066800" y="1524000"/>
          <a:ext cx="6858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5602474"/>
            <a:ext cx="2133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Sources: U.S. Census Bureau; Bureau of Economic Analysis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half" idx="1"/>
          </p:nvPr>
        </p:nvSpPr>
        <p:spPr>
          <a:xfrm>
            <a:off x="8001000" y="1828760"/>
            <a:ext cx="3581400" cy="4114840"/>
          </a:xfrm>
        </p:spPr>
        <p:txBody>
          <a:bodyPr/>
          <a:lstStyle/>
          <a:p>
            <a:r>
              <a:rPr lang="en-US" sz="1300" dirty="0"/>
              <a:t>In FY 2021, Ohio’s general and selective sales tax receipts were 3.8% of total personal income, which was higher than the national average (3.3%) and was also higher than the average of its five neighboring states (3.4%). </a:t>
            </a:r>
          </a:p>
          <a:p>
            <a:pPr lvl="1"/>
            <a:r>
              <a:rPr lang="en-US" sz="1100" dirty="0"/>
              <a:t>Selective sales taxes apply to specific products, including motor fuel, alcoholic beverages, tobacco products, and public utilities.</a:t>
            </a:r>
          </a:p>
          <a:p>
            <a:r>
              <a:rPr lang="en-US" sz="1300" dirty="0"/>
              <a:t>Ohio’s state and local individual income tax receipts as a percentage of total personal income were 2.5%, lower than the U.S. average (2.6%), and also lower than the average of its five neighboring states (2.8%). Ohio’s percentage was 3.4% in FY 2008, but has been decreasing in subsequent years due primarily to income tax policy changes.</a:t>
            </a:r>
          </a:p>
          <a:p>
            <a:r>
              <a:rPr lang="en-US" sz="1300" dirty="0"/>
              <a:t>Ohio’s property taxes were 2.8% of total personal income, which was lower than the national average (3.0%), but higher than the average of its five neighboring states (2.4%).</a:t>
            </a:r>
          </a:p>
        </p:txBody>
      </p:sp>
    </p:spTree>
    <p:extLst>
      <p:ext uri="{BB962C8B-B14F-4D97-AF65-F5344CB8AC3E}">
        <p14:creationId xmlns:p14="http://schemas.microsoft.com/office/powerpoint/2010/main" val="2995305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dirty="0"/>
              <a:t>Ohio’s state and local governments rely less on income taxes as a percent of personal income than most neighbors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0003831"/>
              </p:ext>
            </p:extLst>
          </p:nvPr>
        </p:nvGraphicFramePr>
        <p:xfrm>
          <a:off x="1066800" y="1752600"/>
          <a:ext cx="53340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3500">
                  <a:extLst>
                    <a:ext uri="{9D8B030D-6E8A-4147-A177-3AD203B41FA5}">
                      <a16:colId xmlns:a16="http://schemas.microsoft.com/office/drawing/2014/main" val="192991311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3306309717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921662984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3948634751"/>
                    </a:ext>
                  </a:extLst>
                </a:gridCol>
              </a:tblGrid>
              <a:tr h="640080">
                <a:tc gridSpan="4"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State and Local Tax Revenue as a Percent of Personal </a:t>
                      </a:r>
                      <a:br>
                        <a:rPr lang="en-US" baseline="0" dirty="0"/>
                      </a:br>
                      <a:r>
                        <a:rPr lang="en-US" baseline="0" dirty="0"/>
                        <a:t>Income for Ohio and Neighboring States, FY 2021</a:t>
                      </a:r>
                      <a:endParaRPr 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891105"/>
                  </a:ext>
                </a:extLst>
              </a:tr>
              <a:tr h="43184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State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General &amp; Selective Sales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Individual Income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Property 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43908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indent="0">
                        <a:tabLst>
                          <a:tab pos="457200" algn="l"/>
                        </a:tabLst>
                      </a:pPr>
                      <a:r>
                        <a:rPr lang="en-US" sz="1200" dirty="0"/>
                        <a:t>Ohio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-76200" algn="ctr">
                        <a:tabLst/>
                      </a:pPr>
                      <a:r>
                        <a:rPr lang="en-US" sz="1200" dirty="0"/>
                        <a:t>2.5%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7691853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200" dirty="0"/>
                        <a:t>Indiana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200" dirty="0"/>
                        <a:t>3.2%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6249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200" dirty="0"/>
                        <a:t>Kentucky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3765225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200" dirty="0"/>
                        <a:t>Michigan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562703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200" dirty="0"/>
                        <a:t>Pennsylvania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322362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en-US" sz="1200" dirty="0"/>
                        <a:t>West Virginia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2.3%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07198339"/>
                  </a:ext>
                </a:extLst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0400" y="1752600"/>
            <a:ext cx="4572000" cy="4114800"/>
          </a:xfrm>
        </p:spPr>
        <p:txBody>
          <a:bodyPr/>
          <a:lstStyle/>
          <a:p>
            <a:pPr>
              <a:buSzPts val="1100"/>
            </a:pPr>
            <a:r>
              <a:rPr lang="en-US" sz="1800" dirty="0">
                <a:solidFill>
                  <a:srgbClr val="000000"/>
                </a:solidFill>
              </a:rPr>
              <a:t>In FY 2021, Ohio’s individual income tax receipts were 2.5% of total personal income, which was higher than Michigan, but lower than Indiana, Kentucky, Pennsylvania, and West Virginia.</a:t>
            </a:r>
          </a:p>
          <a:p>
            <a:pPr>
              <a:buSzPts val="1100"/>
            </a:pPr>
            <a:r>
              <a:rPr lang="en-US" sz="1800" dirty="0">
                <a:solidFill>
                  <a:srgbClr val="000000"/>
                </a:solidFill>
              </a:rPr>
              <a:t>Ohio’s general and selective sales tax receipts were 3.8% of total personal income, which was the same as Indiana, but higher than West Virginia, Kentucky, Pennsylvania, and Michigan. </a:t>
            </a:r>
          </a:p>
          <a:p>
            <a:pPr>
              <a:buSzPts val="1100"/>
            </a:pPr>
            <a:r>
              <a:rPr lang="en-US" sz="1800" dirty="0">
                <a:solidFill>
                  <a:srgbClr val="000000"/>
                </a:solidFill>
              </a:rPr>
              <a:t>Ohio’s property tax receipts were 2.8% of total personal income, which was higher than Kentucky, Indiana, West Virginia, and Pennsylvania, but lower than Michigan.</a:t>
            </a:r>
          </a:p>
          <a:p>
            <a:pPr>
              <a:buSzPts val="1100"/>
            </a:pPr>
            <a:endParaRPr lang="en-US" sz="1800" dirty="0">
              <a:solidFill>
                <a:srgbClr val="000000"/>
              </a:solidFill>
            </a:endParaRPr>
          </a:p>
          <a:p>
            <a:endParaRPr 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5410200"/>
            <a:ext cx="3810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Sources: U.S. Census Bureau; Bureau of Economic Analysis</a:t>
            </a:r>
          </a:p>
        </p:txBody>
      </p:sp>
    </p:spTree>
    <p:extLst>
      <p:ext uri="{BB962C8B-B14F-4D97-AF65-F5344CB8AC3E}">
        <p14:creationId xmlns:p14="http://schemas.microsoft.com/office/powerpoint/2010/main" val="1196308434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1405</TotalTime>
  <Words>642</Words>
  <Application>Microsoft Office PowerPoint</Application>
  <PresentationFormat>Widescreen</PresentationFormat>
  <Paragraphs>53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Georgia</vt:lpstr>
      <vt:lpstr>Times New Roman</vt:lpstr>
      <vt:lpstr>Wingdings</vt:lpstr>
      <vt:lpstr>Layers</vt:lpstr>
      <vt:lpstr>Composition of Ohio’s State and Local Taxes</vt:lpstr>
      <vt:lpstr>Ohio relies heavily on sales taxes for state and local government tax revenue</vt:lpstr>
      <vt:lpstr>Ohio’s sales tax receipts as a percentage of personal income exceed the average of neighboring states and the national average  </vt:lpstr>
      <vt:lpstr>Ohio’s state and local governments rely less on income taxes as a percent of personal income than most neighbors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Ruhaiza Ridzwan</dc:creator>
  <cp:lastModifiedBy>Linda Bayer</cp:lastModifiedBy>
  <cp:revision>116</cp:revision>
  <cp:lastPrinted>2022-05-16T19:03:05Z</cp:lastPrinted>
  <dcterms:created xsi:type="dcterms:W3CDTF">2022-07-11T19:21:47Z</dcterms:created>
  <dcterms:modified xsi:type="dcterms:W3CDTF">2024-08-23T14:59:56Z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