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3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62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/>
              <a:t>Department</a:t>
            </a:r>
            <a:r>
              <a:rPr lang="en-US" sz="1800" baseline="0" dirty="0"/>
              <a:t> of Education and Workforce Spending by Component, FY 2024</a:t>
            </a:r>
            <a:endParaRPr lang="en-US" sz="18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4042037682014908"/>
          <c:y val="0.13901437697529523"/>
          <c:w val="0.52176723324051166"/>
          <c:h val="0.7740675837101983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Donut chart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A35-4897-B812-79E166D2DB6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A35-4897-B812-79E166D2DB6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A35-4897-B812-79E166D2DB6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A35-4897-B812-79E166D2DB6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A35-4897-B812-79E166D2DB6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A35-4897-B812-79E166D2DB6C}"/>
              </c:ext>
            </c:extLst>
          </c:dPt>
          <c:dLbls>
            <c:dLbl>
              <c:idx val="0"/>
              <c:layout>
                <c:manualLayout>
                  <c:x val="0.17527155101997127"/>
                  <c:y val="8.635978647829683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A35-4897-B812-79E166D2DB6C}"/>
                </c:ext>
              </c:extLst>
            </c:dLbl>
            <c:dLbl>
              <c:idx val="1"/>
              <c:layout>
                <c:manualLayout>
                  <c:x val="-5.0976190405165121E-2"/>
                  <c:y val="0.164109095640146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769447520608151"/>
                      <c:h val="0.1507381336756178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A35-4897-B812-79E166D2DB6C}"/>
                </c:ext>
              </c:extLst>
            </c:dLbl>
            <c:dLbl>
              <c:idx val="2"/>
              <c:layout>
                <c:manualLayout>
                  <c:x val="-0.13881270862809378"/>
                  <c:y val="9.271268759712052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A35-4897-B812-79E166D2DB6C}"/>
                </c:ext>
              </c:extLst>
            </c:dLbl>
            <c:dLbl>
              <c:idx val="3"/>
              <c:layout>
                <c:manualLayout>
                  <c:x val="-0.17024306889282848"/>
                  <c:y val="1.9189751864961951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179900390202419"/>
                      <c:h val="0.129816652511066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3A35-4897-B812-79E166D2DB6C}"/>
                </c:ext>
              </c:extLst>
            </c:dLbl>
            <c:dLbl>
              <c:idx val="4"/>
              <c:layout>
                <c:manualLayout>
                  <c:x val="-0.13431529977081288"/>
                  <c:y val="-7.52681240677552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600981744169907"/>
                      <c:h val="0.132195220242411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3A35-4897-B812-79E166D2DB6C}"/>
                </c:ext>
              </c:extLst>
            </c:dLbl>
            <c:dLbl>
              <c:idx val="5"/>
              <c:layout>
                <c:manualLayout>
                  <c:x val="-8.3590739654424637E-3"/>
                  <c:y val="6.712989362875209E-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A35-4897-B812-79E166D2DB6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noFill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School Foundation Aid</c:v>
                </c:pt>
                <c:pt idx="1">
                  <c:v>Scholarship Programs</c:v>
                </c:pt>
                <c:pt idx="2">
                  <c:v>Federal Coronavirus Relief</c:v>
                </c:pt>
                <c:pt idx="3">
                  <c:v>Federal Title I and Special Education</c:v>
                </c:pt>
                <c:pt idx="4">
                  <c:v>Property Tax Rollbacks</c:v>
                </c:pt>
                <c:pt idx="5">
                  <c:v>Other</c:v>
                </c:pt>
              </c:strCache>
            </c:strRef>
          </c:cat>
          <c:val>
            <c:numRef>
              <c:f>Sheet1!$B$2:$B$7</c:f>
              <c:numCache>
                <c:formatCode>_("$"* #,##0_);_("$"* \(#,##0\);_("$"* "-"??_);_(@_)</c:formatCode>
                <c:ptCount val="6"/>
                <c:pt idx="0">
                  <c:v>9625935637.1200008</c:v>
                </c:pt>
                <c:pt idx="1">
                  <c:v>960563794.86000013</c:v>
                </c:pt>
                <c:pt idx="2">
                  <c:v>2066995528.1400018</c:v>
                </c:pt>
                <c:pt idx="3">
                  <c:v>1165290314.6400018</c:v>
                </c:pt>
                <c:pt idx="4">
                  <c:v>1223040646.4199996</c:v>
                </c:pt>
                <c:pt idx="5">
                  <c:v>2448711388.6800041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A35-4897-B812-79E166D2DB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0.34</cdr:x>
      <cdr:y>0.46973</cdr:y>
    </cdr:from>
    <cdr:to>
      <cdr:x>0.66</cdr:x>
      <cdr:y>0.59972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37604" y="1989350"/>
          <a:ext cx="1823627" cy="5505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200" dirty="0">
              <a:solidFill>
                <a:schemeClr val="tx1"/>
              </a:solidFill>
            </a:rPr>
            <a:t>Total:</a:t>
          </a:r>
          <a:br>
            <a:rPr lang="en-US" sz="1200" dirty="0">
              <a:solidFill>
                <a:schemeClr val="tx1"/>
              </a:solidFill>
            </a:rPr>
          </a:br>
          <a:r>
            <a:rPr lang="en-US" sz="1200" dirty="0">
              <a:solidFill>
                <a:schemeClr val="tx1"/>
              </a:solidFill>
            </a:rPr>
            <a:t>$17.49 billion</a:t>
          </a:r>
          <a:endParaRPr lang="en-US" sz="1200" dirty="0">
            <a:solidFill>
              <a:schemeClr val="bg1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  <p:extLst>
      <p:ext uri="{BB962C8B-B14F-4D97-AF65-F5344CB8AC3E}">
        <p14:creationId xmlns:p14="http://schemas.microsoft.com/office/powerpoint/2010/main" val="1594953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762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77247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76089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52739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2876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  <p:extLst>
      <p:ext uri="{BB962C8B-B14F-4D97-AF65-F5344CB8AC3E}">
        <p14:creationId xmlns:p14="http://schemas.microsoft.com/office/powerpoint/2010/main" val="2568229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School foundation aid made up over half of DEW’s spending in FY 2024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6613237" y="1685660"/>
            <a:ext cx="5038573" cy="4338261"/>
          </a:xfrm>
        </p:spPr>
        <p:txBody>
          <a:bodyPr/>
          <a:lstStyle/>
          <a:p>
            <a:r>
              <a:rPr lang="en-US" sz="1300" dirty="0"/>
              <a:t>School foundation aid: $9.63 billion (55.0%)</a:t>
            </a:r>
          </a:p>
          <a:p>
            <a:pPr lvl="1"/>
            <a:r>
              <a:rPr lang="en-US" sz="1100" dirty="0"/>
              <a:t>Largest source of state support for public school operations</a:t>
            </a:r>
          </a:p>
          <a:p>
            <a:pPr lvl="1"/>
            <a:r>
              <a:rPr lang="en-US" sz="1100" dirty="0"/>
              <a:t>Funded by the GRF ($8.16 billion) and lottery and sports gaming profits ($1.47 billion)</a:t>
            </a:r>
          </a:p>
          <a:p>
            <a:r>
              <a:rPr lang="en-US" sz="1300" dirty="0"/>
              <a:t>Scholarship programs: $960.6 million (5.5%)</a:t>
            </a:r>
          </a:p>
          <a:p>
            <a:pPr lvl="1"/>
            <a:r>
              <a:rPr lang="en-US" sz="1100" dirty="0"/>
              <a:t>Provides state scholarships for students to attend private schools</a:t>
            </a:r>
          </a:p>
          <a:p>
            <a:r>
              <a:rPr lang="en-US" sz="1300" dirty="0"/>
              <a:t>Federal coronavirus relief: $2.07 billion (11.8%)</a:t>
            </a:r>
          </a:p>
          <a:p>
            <a:r>
              <a:rPr lang="en-US" sz="1300" dirty="0"/>
              <a:t>Federal Title I and special education: $1.17 billion (6.7%) </a:t>
            </a:r>
          </a:p>
          <a:p>
            <a:pPr lvl="1"/>
            <a:r>
              <a:rPr lang="en-US" sz="1100" dirty="0"/>
              <a:t>Supports students who are disadvantaged or have disabilities</a:t>
            </a:r>
          </a:p>
          <a:p>
            <a:r>
              <a:rPr lang="en-US" sz="1300" dirty="0"/>
              <a:t>Property tax rollbacks: $1.22 billion (7.0%) </a:t>
            </a:r>
          </a:p>
          <a:p>
            <a:pPr lvl="1"/>
            <a:r>
              <a:rPr lang="en-US" sz="1100" dirty="0"/>
              <a:t>Reimburses school districts for property tax relief under the 10% and 2.5% property tax rollback programs and homestead exemption program</a:t>
            </a:r>
          </a:p>
          <a:p>
            <a:r>
              <a:rPr lang="en-US" sz="1300" dirty="0"/>
              <a:t>The GRF accounts for most of DEW’s spending</a:t>
            </a:r>
          </a:p>
          <a:p>
            <a:pPr lvl="1"/>
            <a:r>
              <a:rPr lang="en-US" sz="1100" dirty="0"/>
              <a:t>GRF: $11.39 billion (65.1%) </a:t>
            </a:r>
          </a:p>
          <a:p>
            <a:pPr lvl="1"/>
            <a:r>
              <a:rPr lang="en-US" sz="1100" dirty="0"/>
              <a:t>Federal: $4.35 billion (24.9%)</a:t>
            </a:r>
          </a:p>
          <a:p>
            <a:pPr lvl="1"/>
            <a:r>
              <a:rPr lang="en-US" sz="1100" dirty="0"/>
              <a:t>Lottery and sports gaming profits: $1.64 billion (9.4%)</a:t>
            </a:r>
          </a:p>
          <a:p>
            <a:r>
              <a:rPr lang="en-US" sz="1300" dirty="0"/>
              <a:t>Nearly all of DEW’s budget goes to outside entities</a:t>
            </a:r>
          </a:p>
          <a:p>
            <a:pPr lvl="1"/>
            <a:r>
              <a:rPr lang="en-US" sz="1100" dirty="0"/>
              <a:t>Subsidies to schools and other entities: $17.09 billion (97.7%) </a:t>
            </a:r>
          </a:p>
          <a:p>
            <a:pPr lvl="1"/>
            <a:r>
              <a:rPr lang="en-US" sz="1100" dirty="0"/>
              <a:t>Operating expenses: $178.7 million (1.0%), excluding spending on contracts for (a) state testing, (b) oversight and delivery of federal coronavirus relief to nonpublic schools, and (c) ACE education savings accounts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5759073"/>
            <a:ext cx="53505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Sources: Ohio Administrative Knowledge System; Department of Education and Workforce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05877427"/>
              </p:ext>
            </p:extLst>
          </p:nvPr>
        </p:nvGraphicFramePr>
        <p:xfrm>
          <a:off x="914398" y="1524000"/>
          <a:ext cx="5698837" cy="4235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898032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4052</TotalTime>
  <Words>278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Georgia</vt:lpstr>
      <vt:lpstr>Times New Roman</vt:lpstr>
      <vt:lpstr>Wingdings</vt:lpstr>
      <vt:lpstr>Layers</vt:lpstr>
      <vt:lpstr>School foundation aid made up over half of DEW’s spending in FY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Foundation Aid Helps Equalize Property Tax Revenues</dc:title>
  <dc:creator>James Clark-Stewart</dc:creator>
  <cp:lastModifiedBy>Zach Gleim</cp:lastModifiedBy>
  <cp:revision>54</cp:revision>
  <dcterms:created xsi:type="dcterms:W3CDTF">2022-06-30T20:35:45Z</dcterms:created>
  <dcterms:modified xsi:type="dcterms:W3CDTF">2024-09-12T19:46:05Z</dcterms:modified>
</cp:coreProperties>
</file>