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85109DC-2FC4-CDB9-3E09-556EADF9DE63}" name="Nelson Fox" initials="NF" userId="S::Nelson.Fox@lsc.ohio.gov::7000c436-5222-45bd-8490-c4791e369b42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laney Carter" initials="MAC" lastIdx="4" clrIdx="0">
    <p:extLst>
      <p:ext uri="{19B8F6BF-5375-455C-9EA6-DF929625EA0E}">
        <p15:presenceInfo xmlns:p15="http://schemas.microsoft.com/office/powerpoint/2012/main" userId="Melaney Cart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75976" autoAdjust="0"/>
  </p:normalViewPr>
  <p:slideViewPr>
    <p:cSldViewPr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8/10/relationships/authors" Target="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Microsoft_Excel_Worksheet.xlsx"/></Relationships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Sheet1!$A$2:$A$5</cx:f>
        <cx:lvl ptCount="4">
          <cx:pt idx="0">Personnel (68%)</cx:pt>
          <cx:pt idx="1">Office, Admin., &amp; Misc. (10%)</cx:pt>
          <cx:pt idx="2">Election-related Operations (10%)</cx:pt>
          <cx:pt idx="3">Systems and Equipment (12%)</cx:pt>
        </cx:lvl>
      </cx:strDim>
      <cx:numDim type="size">
        <cx:f>Sheet1!$B$2:$B$5</cx:f>
        <cx:lvl ptCount="4" formatCode="&quot;$&quot;#,##0">
          <cx:pt idx="0">81269917.200000003</cx:pt>
          <cx:pt idx="1">12044889.98</cx:pt>
          <cx:pt idx="2">11894249.529999999</cx:pt>
          <cx:pt idx="3">14309960.99</cx:pt>
        </cx:lvl>
      </cx:numDim>
    </cx:data>
    <cx:data id="1">
      <cx:strDim type="cat">
        <cx:f>Sheet1!$A$2:$A$5</cx:f>
        <cx:lvl ptCount="4">
          <cx:pt idx="0">Personnel (68%)</cx:pt>
          <cx:pt idx="1">Office, Admin., &amp; Misc. (10%)</cx:pt>
          <cx:pt idx="2">Election-related Operations (10%)</cx:pt>
          <cx:pt idx="3">Systems and Equipment (12%)</cx:pt>
        </cx:lvl>
      </cx:strDim>
      <cx:numDim type="size">
        <cx:f>Sheet1!$C$2:$C$5</cx:f>
        <cx:lvl ptCount="4" formatCode="0%">
          <cx:pt idx="0">0.67997477526122607</cx:pt>
          <cx:pt idx="1">0.10077802019954185</cx:pt>
          <cx:pt idx="2">0.099517631243048604</cx:pt>
          <cx:pt idx="3">0.11972957329618347</cx:pt>
        </cx:lvl>
      </cx:numDim>
    </cx:data>
    <cx:data id="2">
      <cx:strDim type="cat">
        <cx:f>Sheet1!$A$2:$A$5</cx:f>
        <cx:lvl ptCount="4">
          <cx:pt idx="0">Personnel (68%)</cx:pt>
          <cx:pt idx="1">Office, Admin., &amp; Misc. (10%)</cx:pt>
          <cx:pt idx="2">Election-related Operations (10%)</cx:pt>
          <cx:pt idx="3">Systems and Equipment (12%)</cx:pt>
        </cx:lvl>
      </cx:strDim>
      <cx:numDim type="size">
        <cx:f>Sheet1!$D$2:$D$5</cx:f>
        <cx:lvl ptCount="4" formatCode="&quot;$&quot;#,##0">
          <cx:pt idx="0">0</cx:pt>
          <cx:pt idx="1">0</cx:pt>
          <cx:pt idx="2">0</cx:pt>
          <cx:pt idx="3">0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algn="ctr" rtl="0">
              <a:defRPr/>
            </a:pPr>
            <a:r>
              <a:rPr kumimoji="0" lang="en-US" sz="1862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</a:rPr>
              <a:t>Ohio Election Costs in 2022</a:t>
            </a:r>
            <a:endParaRPr lang="en-US" sz="2128" b="1" i="0" u="none" strike="noStrike" cap="all" baseline="0" dirty="0">
              <a:solidFill>
                <a:srgbClr val="002060"/>
              </a:solidFill>
              <a:latin typeface="Calibri"/>
            </a:endParaRPr>
          </a:p>
        </cx:rich>
      </cx:tx>
    </cx:title>
    <cx:plotArea>
      <cx:plotAreaRegion>
        <cx:series layoutId="treemap" uniqueId="{B38D03BB-0FDD-4121-893A-166788B184A4}" formatIdx="0">
          <cx:tx>
            <cx:txData>
              <cx:f>Sheet1!$B$1</cx:f>
              <cx:v>Total Election Costs 2022</cx:v>
            </cx:txData>
          </cx:tx>
          <cx:dataLabels pos="ctr"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1200" b="0"/>
                </a:pPr>
                <a:endParaRPr lang="en-US" sz="1200" b="0" i="0" u="none" strike="noStrike" baseline="0">
                  <a:solidFill>
                    <a:prstClr val="white"/>
                  </a:solidFill>
                  <a:latin typeface="Calibri"/>
                </a:endParaRPr>
              </a:p>
            </cx:txPr>
            <cx:visibility seriesName="0" categoryName="1" value="1"/>
            <cx:separator>
</cx:separator>
            <cx:dataLabel idx="0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1250"/>
                  </a:pPr>
                  <a:r>
                    <a:rPr lang="en-US" sz="1250" b="0" i="0" u="none" strike="noStrike" baseline="0">
                      <a:solidFill>
                        <a:prstClr val="white"/>
                      </a:solidFill>
                      <a:latin typeface="Calibri"/>
                    </a:rPr>
                    <a:t>Personnel (68%)
$81,269,917</a:t>
                  </a:r>
                </a:p>
              </cx:txPr>
            </cx:dataLabel>
            <cx:dataLabel idx="1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1250"/>
                  </a:pPr>
                  <a:r>
                    <a:rPr lang="en-US" sz="1250" b="0" i="0" u="none" strike="noStrike" baseline="0">
                      <a:solidFill>
                        <a:prstClr val="white"/>
                      </a:solidFill>
                      <a:latin typeface="Calibri"/>
                    </a:rPr>
                    <a:t>Office, Admin., &amp; Misc. (10%)
$12,044,890</a:t>
                  </a:r>
                </a:p>
              </cx:txPr>
            </cx:dataLabel>
            <cx:dataLabel idx="2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1250"/>
                  </a:pPr>
                  <a:r>
                    <a:rPr lang="en-US" sz="1250" b="0" i="0" u="none" strike="noStrike" baseline="0">
                      <a:solidFill>
                        <a:prstClr val="white"/>
                      </a:solidFill>
                      <a:latin typeface="Calibri"/>
                    </a:rPr>
                    <a:t>Election-related Operations (10%)
$11,894,250</a:t>
                  </a:r>
                </a:p>
              </cx:txPr>
            </cx:dataLabel>
            <cx:dataLabel idx="3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1250"/>
                  </a:pPr>
                  <a:r>
                    <a:rPr lang="en-US" sz="1250" b="0" i="0" u="none" strike="noStrike" baseline="0">
                      <a:solidFill>
                        <a:prstClr val="white"/>
                      </a:solidFill>
                      <a:latin typeface="Calibri"/>
                    </a:rPr>
                    <a:t>Systems and Equipment (12%)
$14,309,961</a:t>
                  </a:r>
                </a:p>
              </cx:txPr>
            </cx:dataLabel>
          </cx:dataLabels>
          <cx:dataId val="0"/>
          <cx:layoutPr>
            <cx:parentLabelLayout val="overlapping"/>
          </cx:layoutPr>
        </cx:series>
        <cx:series layoutId="treemap" hidden="1" uniqueId="{A846DFE5-22A7-4E78-92B2-E45AB1288525}" formatIdx="1">
          <cx:tx>
            <cx:txData>
              <cx:f>Sheet1!$C$1</cx:f>
              <cx:v>Percent</cx:v>
            </cx:txData>
          </cx:tx>
          <cx:dataId val="1"/>
          <cx:layoutPr/>
        </cx:series>
        <cx:series layoutId="treemap" hidden="1" uniqueId="{63028599-3A4A-4DA6-AEB6-669EB03A9E09}" formatIdx="2">
          <cx:tx>
            <cx:txData>
              <cx:f>Sheet1!$D$1</cx:f>
              <cx:v>Abreviated Costs</cx:v>
            </cx:txData>
          </cx:tx>
          <cx:dataId val="2"/>
          <cx:layoutPr/>
        </cx:series>
      </cx:plotAreaRegion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416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>
        <a:solidFill>
          <a:schemeClr val="bg1"/>
        </a:solidFill>
      </a:ln>
    </cs:spPr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330" b="1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cap="all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ohiosos.gov/elections/elections-officials/elections-officials-resources/#report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A5E8A-693A-309F-E7AE-CDBCA38D2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Ohio elections cost $119.5 million in 2022</a:t>
            </a:r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8" name="Content Placeholder 7">
                <a:extLst>
                  <a:ext uri="{FF2B5EF4-FFF2-40B4-BE49-F238E27FC236}">
                    <a16:creationId xmlns:a16="http://schemas.microsoft.com/office/drawing/2014/main" id="{A8D612E1-D084-E786-B695-A008CC695797}"/>
                  </a:ext>
                </a:extLst>
              </p:cNvPr>
              <p:cNvGraphicFramePr>
                <a:graphicFrameLocks noGrp="1"/>
              </p:cNvGraphicFramePr>
              <p:nvPr>
                <p:ph sz="half" idx="1"/>
                <p:extLst>
                  <p:ext uri="{D42A27DB-BD31-4B8C-83A1-F6EECF244321}">
                    <p14:modId xmlns:p14="http://schemas.microsoft.com/office/powerpoint/2010/main" val="1322156667"/>
                  </p:ext>
                </p:extLst>
              </p:nvPr>
            </p:nvGraphicFramePr>
            <p:xfrm>
              <a:off x="1219200" y="1600201"/>
              <a:ext cx="5080000" cy="4114800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8" name="Content Placeholder 7">
                <a:extLst>
                  <a:ext uri="{FF2B5EF4-FFF2-40B4-BE49-F238E27FC236}">
                    <a16:creationId xmlns:a16="http://schemas.microsoft.com/office/drawing/2014/main" id="{A8D612E1-D084-E786-B695-A008CC69579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9200" y="1600201"/>
                <a:ext cx="5080000" cy="411480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D14D6B-0CB9-19A0-59CD-69D15A4C6C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2400" y="1600202"/>
            <a:ext cx="5080000" cy="4323125"/>
          </a:xfrm>
        </p:spPr>
        <p:txBody>
          <a:bodyPr/>
          <a:lstStyle/>
          <a:p>
            <a:r>
              <a:rPr lang="en-US" sz="2400" dirty="0"/>
              <a:t>Nearly 6.5 million votes were cast in the primary, general, and special elections.</a:t>
            </a:r>
          </a:p>
          <a:p>
            <a:r>
              <a:rPr lang="en-US" sz="2400" dirty="0"/>
              <a:t>Costs for the three elections in 2022 exceeded $119.5 million. </a:t>
            </a:r>
          </a:p>
          <a:p>
            <a:r>
              <a:rPr lang="en-US" sz="2400" dirty="0"/>
              <a:t>Personnel costs of $81.3 million accounted for 68% of the total.</a:t>
            </a:r>
          </a:p>
          <a:p>
            <a:r>
              <a:rPr lang="en-US" sz="2400" dirty="0"/>
              <a:t>Systems &amp; Equipment: $14.3 million:</a:t>
            </a:r>
          </a:p>
          <a:p>
            <a:pPr lvl="1"/>
            <a:r>
              <a:rPr lang="en-US" sz="2000" dirty="0"/>
              <a:t>Voting &amp; Ballots: $8.5 million</a:t>
            </a:r>
          </a:p>
          <a:p>
            <a:pPr lvl="1"/>
            <a:r>
              <a:rPr lang="en-US" sz="2000" dirty="0"/>
              <a:t>Voter Registration: $3.0 million</a:t>
            </a:r>
          </a:p>
          <a:p>
            <a:pPr lvl="1"/>
            <a:r>
              <a:rPr lang="en-US" sz="2000" dirty="0"/>
              <a:t>Electronic Pollbooks: $2.8 million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798FB9A-196D-A2A3-31CF-AC487C1026ED}"/>
              </a:ext>
            </a:extLst>
          </p:cNvPr>
          <p:cNvSpPr txBox="1"/>
          <p:nvPr/>
        </p:nvSpPr>
        <p:spPr>
          <a:xfrm>
            <a:off x="1212980" y="5715001"/>
            <a:ext cx="228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Source: </a:t>
            </a:r>
            <a:r>
              <a:rPr lang="en-US" sz="1100" dirty="0">
                <a:latin typeface="+mn-lt"/>
                <a:hlinkClick r:id="rId4"/>
              </a:rPr>
              <a:t>Ohio Secretary of State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55512238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10601</TotalTime>
  <Words>88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Ohio elections cost $119.5 million in 2022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Melaney Carter</dc:creator>
  <cp:lastModifiedBy>Linda Bayer</cp:lastModifiedBy>
  <cp:revision>52</cp:revision>
  <cp:lastPrinted>2024-08-15T15:51:44Z</cp:lastPrinted>
  <dcterms:created xsi:type="dcterms:W3CDTF">2022-06-06T15:46:54Z</dcterms:created>
  <dcterms:modified xsi:type="dcterms:W3CDTF">2024-08-15T17:59:18Z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