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00" r:id="rId2"/>
  </p:sldMasterIdLst>
  <p:notesMasterIdLst>
    <p:notesMasterId r:id="rId10"/>
  </p:notesMasterIdLst>
  <p:handoutMasterIdLst>
    <p:handoutMasterId r:id="rId11"/>
  </p:handoutMasterIdLst>
  <p:sldIdLst>
    <p:sldId id="272" r:id="rId3"/>
    <p:sldId id="266" r:id="rId4"/>
    <p:sldId id="276" r:id="rId5"/>
    <p:sldId id="273" r:id="rId6"/>
    <p:sldId id="277" r:id="rId7"/>
    <p:sldId id="271" r:id="rId8"/>
    <p:sldId id="275" r:id="rId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1" clrIdx="0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2" name="Linda Bayer" initials="LB" lastIdx="2" clrIdx="1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43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64537766112569E-2"/>
          <c:y val="2.099222530610443E-2"/>
          <c:w val="0.93965288774164935"/>
          <c:h val="0.777050334848356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 GDP Growth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5.7000000000000002E-2</c:v>
                </c:pt>
                <c:pt idx="1">
                  <c:v>6.3E-2</c:v>
                </c:pt>
                <c:pt idx="2">
                  <c:v>6.4000000000000001E-2</c:v>
                </c:pt>
                <c:pt idx="3">
                  <c:v>3.2000000000000001E-2</c:v>
                </c:pt>
                <c:pt idx="4">
                  <c:v>3.3000000000000002E-2</c:v>
                </c:pt>
                <c:pt idx="5">
                  <c:v>4.8000000000000001E-2</c:v>
                </c:pt>
                <c:pt idx="6">
                  <c:v>6.6000000000000003E-2</c:v>
                </c:pt>
                <c:pt idx="7">
                  <c:v>6.7000000000000004E-2</c:v>
                </c:pt>
                <c:pt idx="8">
                  <c:v>0.06</c:v>
                </c:pt>
                <c:pt idx="9">
                  <c:v>4.8000000000000001E-2</c:v>
                </c:pt>
                <c:pt idx="10">
                  <c:v>0.02</c:v>
                </c:pt>
                <c:pt idx="11">
                  <c:v>-0.02</c:v>
                </c:pt>
                <c:pt idx="12">
                  <c:v>3.9E-2</c:v>
                </c:pt>
                <c:pt idx="13">
                  <c:v>3.7000000000000005E-2</c:v>
                </c:pt>
                <c:pt idx="14">
                  <c:v>4.2000000000000003E-2</c:v>
                </c:pt>
                <c:pt idx="15">
                  <c:v>3.9E-2</c:v>
                </c:pt>
                <c:pt idx="16">
                  <c:v>4.2999999999999997E-2</c:v>
                </c:pt>
                <c:pt idx="17">
                  <c:v>3.9E-2</c:v>
                </c:pt>
                <c:pt idx="18">
                  <c:v>2.7999999999999997E-2</c:v>
                </c:pt>
                <c:pt idx="19">
                  <c:v>4.2999999999999997E-2</c:v>
                </c:pt>
                <c:pt idx="20">
                  <c:v>5.2999999999999999E-2</c:v>
                </c:pt>
                <c:pt idx="21">
                  <c:v>4.2000000000000003E-2</c:v>
                </c:pt>
                <c:pt idx="22">
                  <c:v>-9.0000000000000011E-3</c:v>
                </c:pt>
                <c:pt idx="23">
                  <c:v>0.107</c:v>
                </c:pt>
                <c:pt idx="24">
                  <c:v>9.0999999999999998E-2</c:v>
                </c:pt>
                <c:pt idx="25">
                  <c:v>6.3E-2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ACE-4130-ADC4-44BD2564AA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 GDP Growth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5.2299499999999999E-2</c:v>
                </c:pt>
                <c:pt idx="1">
                  <c:v>3.9609200000000004E-2</c:v>
                </c:pt>
                <c:pt idx="2">
                  <c:v>4.0540700000000006E-2</c:v>
                </c:pt>
                <c:pt idx="3">
                  <c:v>1.2356799999999999E-2</c:v>
                </c:pt>
                <c:pt idx="4">
                  <c:v>3.8717599999999998E-2</c:v>
                </c:pt>
                <c:pt idx="5">
                  <c:v>3.4873300000000003E-2</c:v>
                </c:pt>
                <c:pt idx="6">
                  <c:v>5.2364300000000003E-2</c:v>
                </c:pt>
                <c:pt idx="7">
                  <c:v>4.9945400000000001E-2</c:v>
                </c:pt>
                <c:pt idx="8">
                  <c:v>2.7063100000000003E-2</c:v>
                </c:pt>
                <c:pt idx="9">
                  <c:v>3.0432800000000003E-2</c:v>
                </c:pt>
                <c:pt idx="10">
                  <c:v>6.6646000000000006E-3</c:v>
                </c:pt>
                <c:pt idx="11">
                  <c:v>-3.29582E-2</c:v>
                </c:pt>
                <c:pt idx="12">
                  <c:v>3.2755699999999999E-2</c:v>
                </c:pt>
                <c:pt idx="13">
                  <c:v>5.0336800000000001E-2</c:v>
                </c:pt>
                <c:pt idx="14">
                  <c:v>3.3454700000000004E-2</c:v>
                </c:pt>
                <c:pt idx="15">
                  <c:v>4.3062599999999999E-2</c:v>
                </c:pt>
                <c:pt idx="16">
                  <c:v>5.4257299999999994E-2</c:v>
                </c:pt>
                <c:pt idx="17">
                  <c:v>3.0349400000000002E-2</c:v>
                </c:pt>
                <c:pt idx="18">
                  <c:v>1.9534700000000002E-2</c:v>
                </c:pt>
                <c:pt idx="19">
                  <c:v>3.9682799999999997E-2</c:v>
                </c:pt>
                <c:pt idx="20">
                  <c:v>3.12067E-2</c:v>
                </c:pt>
                <c:pt idx="21">
                  <c:v>4.5480900000000005E-2</c:v>
                </c:pt>
                <c:pt idx="22">
                  <c:v>-1.5652800000000001E-2</c:v>
                </c:pt>
                <c:pt idx="23">
                  <c:v>9.7532400000000005E-2</c:v>
                </c:pt>
                <c:pt idx="24">
                  <c:v>8.7363800000000005E-2</c:v>
                </c:pt>
                <c:pt idx="25">
                  <c:v>5.6608799999999994E-2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ACE-4130-ADC4-44BD2564A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b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Industry Shares of G</a:t>
            </a:r>
            <a:r>
              <a:rPr lang="en-US" baseline="0" dirty="0">
                <a:solidFill>
                  <a:schemeClr val="tx1"/>
                </a:solidFill>
              </a:rPr>
              <a:t>DP in 2023 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886118401866428E-2"/>
          <c:y val="0.1234338875124842"/>
          <c:w val="0.9077435112277632"/>
          <c:h val="0.46538092689359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United States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Manufacturing</c:v>
                </c:pt>
                <c:pt idx="1">
                  <c:v>Retail &amp; Wholesale Trade</c:v>
                </c:pt>
                <c:pt idx="2">
                  <c:v>Real Estate &amp; Rental and Leasing</c:v>
                </c:pt>
                <c:pt idx="3">
                  <c:v>Professional &amp; Business Services</c:v>
                </c:pt>
                <c:pt idx="4">
                  <c:v>Finance &amp; Insurance</c:v>
                </c:pt>
                <c:pt idx="5">
                  <c:v>Government</c:v>
                </c:pt>
                <c:pt idx="6">
                  <c:v>Health &amp; Social Assistance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0.10250826925039291</c:v>
                </c:pt>
                <c:pt idx="1">
                  <c:v>0.12251470983028412</c:v>
                </c:pt>
                <c:pt idx="2">
                  <c:v>0.13406866788864136</c:v>
                </c:pt>
                <c:pt idx="3">
                  <c:v>0.12952426075935364</c:v>
                </c:pt>
                <c:pt idx="4">
                  <c:v>7.2666667401790619E-2</c:v>
                </c:pt>
                <c:pt idx="5">
                  <c:v>0.11357151716947556</c:v>
                </c:pt>
                <c:pt idx="6">
                  <c:v>7.4411894184171698E-2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Manufacturing</c:v>
                </c:pt>
                <c:pt idx="1">
                  <c:v>Retail &amp; Wholesale Trade</c:v>
                </c:pt>
                <c:pt idx="2">
                  <c:v>Real Estate &amp; Rental and Leasing</c:v>
                </c:pt>
                <c:pt idx="3">
                  <c:v>Professional &amp; Business Services</c:v>
                </c:pt>
                <c:pt idx="4">
                  <c:v>Finance &amp; Insurance</c:v>
                </c:pt>
                <c:pt idx="5">
                  <c:v>Government</c:v>
                </c:pt>
                <c:pt idx="6">
                  <c:v>Health &amp; Social Assistance</c:v>
                </c:pt>
              </c:strCache>
            </c:strRef>
          </c:cat>
          <c:val>
            <c:numRef>
              <c:f>Sheet1!$C$2:$C$8</c:f>
              <c:numCache>
                <c:formatCode>0.0%</c:formatCode>
                <c:ptCount val="7"/>
                <c:pt idx="0">
                  <c:v>0.15010948479175568</c:v>
                </c:pt>
                <c:pt idx="1">
                  <c:v>0.12858597934246063</c:v>
                </c:pt>
                <c:pt idx="2">
                  <c:v>0.11465539038181305</c:v>
                </c:pt>
                <c:pt idx="3">
                  <c:v>0.11385756731033325</c:v>
                </c:pt>
                <c:pt idx="4">
                  <c:v>0.10861700028181076</c:v>
                </c:pt>
                <c:pt idx="5">
                  <c:v>9.9665619432926178E-2</c:v>
                </c:pt>
                <c:pt idx="6">
                  <c:v>8.6708046495914459E-2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99431321084867"/>
          <c:y val="0.11853136087491516"/>
          <c:w val="0.26186307961504812"/>
          <c:h val="5.73621219561990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64537766112569E-2"/>
          <c:y val="2.099222530610443E-2"/>
          <c:w val="0.93965288774164935"/>
          <c:h val="0.777050334848356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Manufacturing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Sheet1!$A$2:$A$28</c:f>
              <c:numCache>
                <c:formatCode>0</c:formatCode>
                <c:ptCount val="2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</c:numCache>
            </c:numRef>
          </c:cat>
          <c:val>
            <c:numRef>
              <c:f>Sheet1!$B$2:$B$28</c:f>
              <c:numCache>
                <c:formatCode>0.0%</c:formatCode>
                <c:ptCount val="27"/>
                <c:pt idx="0">
                  <c:v>0.24501438438892365</c:v>
                </c:pt>
                <c:pt idx="1">
                  <c:v>0.24537754058837891</c:v>
                </c:pt>
                <c:pt idx="2">
                  <c:v>0.23411776125431061</c:v>
                </c:pt>
                <c:pt idx="3">
                  <c:v>0.22647464275360107</c:v>
                </c:pt>
                <c:pt idx="4">
                  <c:v>0.20723192393779755</c:v>
                </c:pt>
                <c:pt idx="5">
                  <c:v>0.20373544096946716</c:v>
                </c:pt>
                <c:pt idx="6">
                  <c:v>0.19777233898639679</c:v>
                </c:pt>
                <c:pt idx="7">
                  <c:v>0.1989266574382782</c:v>
                </c:pt>
                <c:pt idx="8">
                  <c:v>0.19412948191165924</c:v>
                </c:pt>
                <c:pt idx="9">
                  <c:v>0.19233201444149017</c:v>
                </c:pt>
                <c:pt idx="10">
                  <c:v>0.18632350862026215</c:v>
                </c:pt>
                <c:pt idx="11">
                  <c:v>0.17276056110858917</c:v>
                </c:pt>
                <c:pt idx="12">
                  <c:v>0.15543806552886963</c:v>
                </c:pt>
                <c:pt idx="13">
                  <c:v>0.16266739368438721</c:v>
                </c:pt>
                <c:pt idx="14">
                  <c:v>0.17424643039703369</c:v>
                </c:pt>
                <c:pt idx="15">
                  <c:v>0.16923482716083527</c:v>
                </c:pt>
                <c:pt idx="16">
                  <c:v>0.16570250689983368</c:v>
                </c:pt>
                <c:pt idx="17">
                  <c:v>0.17307762801647186</c:v>
                </c:pt>
                <c:pt idx="18">
                  <c:v>0.16577158868312836</c:v>
                </c:pt>
                <c:pt idx="19">
                  <c:v>0.16007165610790253</c:v>
                </c:pt>
                <c:pt idx="20">
                  <c:v>0.15783604979515076</c:v>
                </c:pt>
                <c:pt idx="21">
                  <c:v>0.15848556160926819</c:v>
                </c:pt>
                <c:pt idx="22">
                  <c:v>0.15099416673183441</c:v>
                </c:pt>
                <c:pt idx="23">
                  <c:v>0.14111243188381195</c:v>
                </c:pt>
                <c:pt idx="24">
                  <c:v>0.14486414194107056</c:v>
                </c:pt>
                <c:pt idx="25">
                  <c:v>0.15207435190677643</c:v>
                </c:pt>
                <c:pt idx="26">
                  <c:v>0.15010948479175568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ACE-4130-ADC4-44BD2564AA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Finance &amp; Insurance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Sheet1!$A$2:$A$28</c:f>
              <c:numCache>
                <c:formatCode>0</c:formatCode>
                <c:ptCount val="2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</c:numCache>
            </c:numRef>
          </c:cat>
          <c:val>
            <c:numRef>
              <c:f>Sheet1!$C$2:$C$28</c:f>
              <c:numCache>
                <c:formatCode>0.0%</c:formatCode>
                <c:ptCount val="27"/>
                <c:pt idx="0">
                  <c:v>5.8221548795700073E-2</c:v>
                </c:pt>
                <c:pt idx="1">
                  <c:v>6.1828158795833588E-2</c:v>
                </c:pt>
                <c:pt idx="2">
                  <c:v>6.6119708120822906E-2</c:v>
                </c:pt>
                <c:pt idx="3">
                  <c:v>7.1622468531131744E-2</c:v>
                </c:pt>
                <c:pt idx="4">
                  <c:v>7.4026897549629211E-2</c:v>
                </c:pt>
                <c:pt idx="5">
                  <c:v>7.8998304903507233E-2</c:v>
                </c:pt>
                <c:pt idx="6">
                  <c:v>8.194238692522049E-2</c:v>
                </c:pt>
                <c:pt idx="7">
                  <c:v>8.2146063446998596E-2</c:v>
                </c:pt>
                <c:pt idx="8">
                  <c:v>9.1769210994243622E-2</c:v>
                </c:pt>
                <c:pt idx="9">
                  <c:v>8.8590897619724274E-2</c:v>
                </c:pt>
                <c:pt idx="10">
                  <c:v>8.3100266754627228E-2</c:v>
                </c:pt>
                <c:pt idx="11">
                  <c:v>7.7490575611591339E-2</c:v>
                </c:pt>
                <c:pt idx="12">
                  <c:v>7.9845860600471497E-2</c:v>
                </c:pt>
                <c:pt idx="13">
                  <c:v>7.6216802000999451E-2</c:v>
                </c:pt>
                <c:pt idx="14">
                  <c:v>7.4375532567501068E-2</c:v>
                </c:pt>
                <c:pt idx="15">
                  <c:v>7.782880961894989E-2</c:v>
                </c:pt>
                <c:pt idx="16">
                  <c:v>7.6958805322647095E-2</c:v>
                </c:pt>
                <c:pt idx="17">
                  <c:v>8.6577579379081726E-2</c:v>
                </c:pt>
                <c:pt idx="18">
                  <c:v>9.2557236552238464E-2</c:v>
                </c:pt>
                <c:pt idx="19">
                  <c:v>9.4948992133140564E-2</c:v>
                </c:pt>
                <c:pt idx="20">
                  <c:v>9.8613359034061432E-2</c:v>
                </c:pt>
                <c:pt idx="21">
                  <c:v>9.9016249179840088E-2</c:v>
                </c:pt>
                <c:pt idx="22">
                  <c:v>0.11226294934749603</c:v>
                </c:pt>
                <c:pt idx="23">
                  <c:v>0.1122271940112114</c:v>
                </c:pt>
                <c:pt idx="24">
                  <c:v>0.11023356020450592</c:v>
                </c:pt>
                <c:pt idx="25">
                  <c:v>0.11130171269178391</c:v>
                </c:pt>
                <c:pt idx="26">
                  <c:v>0.10861700028181076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ACE-4130-ADC4-44BD2564A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b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Transportation Equipment Export Value:</a:t>
            </a:r>
            <a:r>
              <a:rPr lang="en-US" baseline="0" dirty="0"/>
              <a:t> $16.6 billion</a:t>
            </a:r>
            <a:endParaRPr lang="en-US" dirty="0"/>
          </a:p>
        </c:rich>
      </c:tx>
      <c:layout>
        <c:manualLayout>
          <c:xMode val="edge"/>
          <c:yMode val="edge"/>
          <c:x val="0.12753110236220472"/>
          <c:y val="2.80308339173090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700925196850394"/>
          <c:y val="0.16550441706349425"/>
          <c:w val="0.65598149606299216"/>
          <c:h val="0.7355083347587858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Lbls>
            <c:dLbl>
              <c:idx val="0"/>
              <c:layout>
                <c:manualLayout>
                  <c:x val="-0.19615629921259842"/>
                  <c:y val="0.16835969960657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217500000000002"/>
                      <c:h val="0.135781359495444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1"/>
              <c:layout>
                <c:manualLayout>
                  <c:x val="-1.4232874015747986E-2"/>
                  <c:y val="-0.176816513913336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16240157480316"/>
                      <c:h val="0.233889278206026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933-40BA-B6A9-B1828AE8AA89}"/>
                </c:ext>
              </c:extLst>
            </c:dLbl>
            <c:dLbl>
              <c:idx val="2"/>
              <c:layout>
                <c:manualLayout>
                  <c:x val="0.22012775590551181"/>
                  <c:y val="6.73305044998316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33-40BA-B6A9-B1828AE8AA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Aerospace Products &amp; Parts</c:v>
                </c:pt>
                <c:pt idx="1">
                  <c:v>Motor Vehicle Parts</c:v>
                </c:pt>
                <c:pt idx="2">
                  <c:v>Motor Vehicles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5.6339812278747559</c:v>
                </c:pt>
                <c:pt idx="1">
                  <c:v>5.1753416061401367</c:v>
                </c:pt>
                <c:pt idx="2">
                  <c:v>4.8045253753662109</c:v>
                </c:pt>
                <c:pt idx="3">
                  <c:v>1.0234862291254103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</cdr:x>
      <cdr:y>0.05046</cdr:y>
    </cdr:from>
    <cdr:to>
      <cdr:x>0.3</cdr:x>
      <cdr:y>0.16819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228600"/>
          <a:ext cx="1371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716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41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103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72662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28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041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56388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14812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Ohio Gross Domestic Product</a:t>
            </a:r>
          </a:p>
        </p:txBody>
      </p:sp>
      <p:sp>
        <p:nvSpPr>
          <p:cNvPr id="30" name="Subtitle 2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1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economy ranks 7</a:t>
            </a:r>
            <a:r>
              <a:rPr lang="en-US" baseline="30000" dirty="0"/>
              <a:t>th</a:t>
            </a:r>
            <a:r>
              <a:rPr lang="en-US" dirty="0"/>
              <a:t> largest among states</a:t>
            </a: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497867"/>
              </p:ext>
            </p:extLst>
          </p:nvPr>
        </p:nvGraphicFramePr>
        <p:xfrm>
          <a:off x="971006" y="1528614"/>
          <a:ext cx="7696200" cy="43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472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487932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487932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487932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487932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4050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2023 Gross</a:t>
                      </a:r>
                      <a:r>
                        <a:rPr lang="en-US" sz="1800" baseline="0" dirty="0"/>
                        <a:t> Domestic Product (GDP) by State</a:t>
                      </a:r>
                      <a:endParaRPr 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69711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Total Amount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($ billions)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                  Rank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</a:rPr>
                      </a:b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Per-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Capita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Amount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Rank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754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U.S.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$27,361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64008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$81,695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9525" marR="64008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754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$873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64008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$74,050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640080" marT="9525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408726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Neighboring</a:t>
                      </a:r>
                      <a:r>
                        <a:rPr lang="en-US" sz="18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States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74320" marT="9525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754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$965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64008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$74,445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640080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754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$659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64008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$65,655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64008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754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$497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64008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$72,431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640080" marT="9525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754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Kentucky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$278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64008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$61,365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640080" marT="9525" marB="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754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West</a:t>
                      </a: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Virginia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$100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64008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$56,218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640080" marT="9525" marB="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763000" y="1704018"/>
            <a:ext cx="2971800" cy="4315782"/>
          </a:xfrm>
        </p:spPr>
        <p:txBody>
          <a:bodyPr/>
          <a:lstStyle/>
          <a:p>
            <a:r>
              <a:rPr lang="en-US" sz="2000" dirty="0"/>
              <a:t>Ohio’s GDP, the dollar amount of all goods and services produced in the state, totaled $873 billion in 2023.</a:t>
            </a:r>
          </a:p>
          <a:p>
            <a:r>
              <a:rPr lang="en-US" sz="2000" dirty="0"/>
              <a:t>Of Ohio’s neighbors, only Pennsylvania ranked higher for total or per-capita GDP in 2023.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4038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growth slightly lags the nation’s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657600" cy="4535424"/>
          </a:xfrm>
        </p:spPr>
        <p:txBody>
          <a:bodyPr/>
          <a:lstStyle/>
          <a:p>
            <a:endParaRPr lang="en-US" sz="1550" dirty="0"/>
          </a:p>
          <a:p>
            <a:r>
              <a:rPr lang="en-US" sz="1800" dirty="0"/>
              <a:t>Prior to and during the Great Recession, Ohio’s annual nominal GDP growth was typically lower than the nation’s.</a:t>
            </a:r>
          </a:p>
          <a:p>
            <a:r>
              <a:rPr lang="en-US" sz="1800" dirty="0"/>
              <a:t>During the subsequent recovery, Ohio grew faster than the nation half the time and slower the other half. </a:t>
            </a:r>
          </a:p>
          <a:p>
            <a:r>
              <a:rPr lang="en-US" sz="1800" dirty="0"/>
              <a:t>Since the COVID-19 pandemic, Ohio’s rate of growth has become more like that of the nation but has consistently been slightly lower.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131737"/>
              </p:ext>
            </p:extLst>
          </p:nvPr>
        </p:nvGraphicFramePr>
        <p:xfrm>
          <a:off x="1143000" y="1590169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98775" y="5758190"/>
            <a:ext cx="510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367336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economy is more weighted towards manufacturing and finance &amp; insurance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531257"/>
              </p:ext>
            </p:extLst>
          </p:nvPr>
        </p:nvGraphicFramePr>
        <p:xfrm>
          <a:off x="1143000" y="1447800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657600" cy="4535424"/>
          </a:xfrm>
        </p:spPr>
        <p:txBody>
          <a:bodyPr/>
          <a:lstStyle/>
          <a:p>
            <a:r>
              <a:rPr lang="en-US" sz="1700" dirty="0"/>
              <a:t>Manufacturing output accounted for 15% of Ohio’s GDP and 10% of the nation’s GDP in 2023.</a:t>
            </a:r>
          </a:p>
          <a:p>
            <a:r>
              <a:rPr lang="en-US" sz="1700" dirty="0"/>
              <a:t>With a value of factory output of $131.0 billion in 2021, Ohio was the 4</a:t>
            </a:r>
            <a:r>
              <a:rPr lang="en-US" sz="1700" baseline="30000" dirty="0"/>
              <a:t>th</a:t>
            </a:r>
            <a:r>
              <a:rPr lang="en-US" sz="1700" dirty="0"/>
              <a:t> leading state for that measure, trailing only output in California, Texas, and Illinois.</a:t>
            </a:r>
          </a:p>
          <a:p>
            <a:r>
              <a:rPr lang="en-US" sz="1700" dirty="0"/>
              <a:t>Production of goods were 20% of Ohio’s GDP and 17% of U.S. GDP.</a:t>
            </a:r>
          </a:p>
          <a:p>
            <a:r>
              <a:rPr lang="en-US" sz="1700" dirty="0"/>
              <a:t>Private services were 70% of the value of economic activity in Ohio and 72% of that of the nation.</a:t>
            </a:r>
          </a:p>
          <a:p>
            <a:r>
              <a:rPr lang="en-US" sz="1700" dirty="0"/>
              <a:t>Government services accounted for about 10% of Ohio’s GDP, less than the U.S. figure of 11%.</a:t>
            </a:r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3663" y="5847720"/>
            <a:ext cx="2535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Source: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U.S. Bureau of Economic Analysis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961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economy has shifted away from manufacturing and toward finance &amp; insurance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657600" cy="4535424"/>
          </a:xfrm>
        </p:spPr>
        <p:txBody>
          <a:bodyPr/>
          <a:lstStyle/>
          <a:p>
            <a:endParaRPr lang="en-US" sz="1550" dirty="0"/>
          </a:p>
          <a:p>
            <a:r>
              <a:rPr lang="en-US" sz="1800" dirty="0"/>
              <a:t>Manufacturing’s share of Ohio GDP has decreased the most in the past few decades from 25% to 15%.</a:t>
            </a:r>
          </a:p>
          <a:p>
            <a:r>
              <a:rPr lang="en-US" sz="1800" dirty="0"/>
              <a:t>Finance &amp; insurance’s share of Ohio GDP has increased the most in the past few decades from 6% to 11%.</a:t>
            </a:r>
          </a:p>
          <a:p>
            <a:r>
              <a:rPr lang="en-US" sz="1800" dirty="0"/>
              <a:t>The gap between manufacturing’s share of GDP and finance &amp; insurance’s share of GDP has substantially narrowed since 1997.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860994"/>
              </p:ext>
            </p:extLst>
          </p:nvPr>
        </p:nvGraphicFramePr>
        <p:xfrm>
          <a:off x="1143000" y="1590169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98775" y="5758190"/>
            <a:ext cx="510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23005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 ranks 9</a:t>
            </a:r>
            <a:r>
              <a:rPr lang="en-US" baseline="30000" dirty="0"/>
              <a:t>th</a:t>
            </a:r>
            <a:r>
              <a:rPr lang="en-US" dirty="0"/>
              <a:t> nationally in the value of exports</a:t>
            </a: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398411"/>
              </p:ext>
            </p:extLst>
          </p:nvPr>
        </p:nvGraphicFramePr>
        <p:xfrm>
          <a:off x="1066800" y="1524000"/>
          <a:ext cx="5638800" cy="4533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3781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50" dirty="0"/>
                        <a:t>Exports</a:t>
                      </a:r>
                      <a:r>
                        <a:rPr lang="en-US" sz="1350" baseline="0" dirty="0"/>
                        <a:t> by State (2022-2023)</a:t>
                      </a:r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65082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Rank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 in 2023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(in billions)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2023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(in billions)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% Change 2022-2023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$485.6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$444.6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California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$185.5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$178.7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50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$122.2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$100.2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York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$106.3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$97.8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Illinois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$78.2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$78.7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Florida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$67.5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$68.9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$61.1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$64.9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Washington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$61.1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$61.2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$45.2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$56.1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35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$56.4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$55.8</a:t>
                      </a:r>
                    </a:p>
                  </a:txBody>
                  <a:tcPr marL="9525" marR="36576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-1.2%</a:t>
                      </a:r>
                    </a:p>
                  </a:txBody>
                  <a:tcPr marL="9525" marR="365760" marT="9525" marB="0" anchor="ctr"/>
                </a:tc>
                <a:extLst>
                  <a:ext uri="{0D108BD9-81ED-4DB2-BD59-A6C34878D82A}">
                    <a16:rowId xmlns:a16="http://schemas.microsoft.com/office/drawing/2014/main" val="2328722503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934200" y="1621300"/>
            <a:ext cx="4648200" cy="4169900"/>
          </a:xfrm>
        </p:spPr>
        <p:txBody>
          <a:bodyPr/>
          <a:lstStyle/>
          <a:p>
            <a:r>
              <a:rPr lang="en-US" sz="1800" dirty="0"/>
              <a:t>In 2023, the value of Ohio’s exports to foreign countries was the 10</a:t>
            </a:r>
            <a:r>
              <a:rPr lang="en-US" sz="1800" baseline="30000" dirty="0"/>
              <a:t>th</a:t>
            </a:r>
            <a:r>
              <a:rPr lang="en-US" sz="1800" dirty="0"/>
              <a:t> highest among states, accounting for 2.8% of total U.S. exports.</a:t>
            </a:r>
          </a:p>
          <a:p>
            <a:r>
              <a:rPr lang="en-US" sz="1800" dirty="0"/>
              <a:t>Ohio’s export value was 6.4% of the state’s GDP, lower than the U.S. average of 7.4%. </a:t>
            </a:r>
          </a:p>
          <a:p>
            <a:r>
              <a:rPr lang="en-US" sz="1800" dirty="0"/>
              <a:t>On a per-capita basis, Ohio’s exports value of $4,731 ranked 23</a:t>
            </a:r>
            <a:r>
              <a:rPr lang="en-US" sz="1800" baseline="30000" dirty="0"/>
              <a:t>rd</a:t>
            </a:r>
            <a:r>
              <a:rPr lang="en-US" sz="1800" dirty="0"/>
              <a:t> and was lower than the U.S. average per-capita value of $6,030.</a:t>
            </a:r>
          </a:p>
          <a:p>
            <a:r>
              <a:rPr lang="en-US" sz="1800" dirty="0"/>
              <a:t>Canada’s purchases were $21.8 billion (38.9%) of Ohio’s exports, followed by Mexico, $8.3 billion (14.7%), and China, $2.8 billion (4.9%).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5740963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Sources: U.S. Census; U.S.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37393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equipment leads Ohio exports</a:t>
            </a: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88637523"/>
              </p:ext>
            </p:extLst>
          </p:nvPr>
        </p:nvGraphicFramePr>
        <p:xfrm>
          <a:off x="1219200" y="1600200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3550600"/>
              </p:ext>
            </p:extLst>
          </p:nvPr>
        </p:nvGraphicFramePr>
        <p:xfrm>
          <a:off x="6502400" y="1642667"/>
          <a:ext cx="5080000" cy="2326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354536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of Exports by Commodity ($ billions)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32859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Commodity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2023 Value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% of All Exports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328590">
                <a:tc>
                  <a:txBody>
                    <a:bodyPr/>
                    <a:lstStyle/>
                    <a:p>
                      <a:r>
                        <a:rPr lang="en-US" sz="1200" dirty="0"/>
                        <a:t>Transportation</a:t>
                      </a:r>
                      <a:r>
                        <a:rPr lang="en-US" sz="1200" baseline="0" dirty="0"/>
                        <a:t> Equipment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$16.6</a:t>
                      </a:r>
                    </a:p>
                  </a:txBody>
                  <a:tcPr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29.6%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28590">
                <a:tc>
                  <a:txBody>
                    <a:bodyPr/>
                    <a:lstStyle/>
                    <a:p>
                      <a:r>
                        <a:rPr lang="en-US" sz="1200" dirty="0"/>
                        <a:t>Chemicals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$8.4</a:t>
                      </a:r>
                    </a:p>
                  </a:txBody>
                  <a:tcPr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15.0%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28590">
                <a:tc>
                  <a:txBody>
                    <a:bodyPr/>
                    <a:lstStyle/>
                    <a:p>
                      <a:r>
                        <a:rPr lang="en-US" sz="1200" dirty="0"/>
                        <a:t>Machinery,</a:t>
                      </a:r>
                      <a:r>
                        <a:rPr lang="en-US" sz="1200" baseline="0" dirty="0"/>
                        <a:t> Except Electrical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$6.4</a:t>
                      </a:r>
                    </a:p>
                  </a:txBody>
                  <a:tcPr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11.4%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28590">
                <a:tc>
                  <a:txBody>
                    <a:bodyPr/>
                    <a:lstStyle/>
                    <a:p>
                      <a:r>
                        <a:rPr lang="en-US" sz="1200" dirty="0"/>
                        <a:t>Fabricated</a:t>
                      </a:r>
                      <a:r>
                        <a:rPr lang="en-US" sz="1200" baseline="0" dirty="0"/>
                        <a:t> Metal Products</a:t>
                      </a:r>
                      <a:r>
                        <a:rPr lang="en-US" sz="12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$3.5</a:t>
                      </a:r>
                    </a:p>
                  </a:txBody>
                  <a:tcPr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6.3%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28590">
                <a:tc>
                  <a:txBody>
                    <a:bodyPr/>
                    <a:lstStyle/>
                    <a:p>
                      <a:r>
                        <a:rPr lang="en-US" sz="1200" dirty="0"/>
                        <a:t>Primary</a:t>
                      </a:r>
                      <a:r>
                        <a:rPr lang="en-US" sz="1200" baseline="0" dirty="0"/>
                        <a:t> Metal Manufacturing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$3.1</a:t>
                      </a:r>
                    </a:p>
                  </a:txBody>
                  <a:tcPr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5.5%</a:t>
                      </a:r>
                    </a:p>
                  </a:txBody>
                  <a:tcPr marR="54864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</a:tbl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6502400" y="4038600"/>
            <a:ext cx="5079999" cy="2203456"/>
          </a:xfrm>
        </p:spPr>
        <p:txBody>
          <a:bodyPr/>
          <a:lstStyle/>
          <a:p>
            <a:r>
              <a:rPr lang="en-US" sz="1800" dirty="0"/>
              <a:t>Transportation equipment exports accounted for $16.6 billion (29.6%) of the total value of Ohio exports. </a:t>
            </a:r>
          </a:p>
          <a:p>
            <a:r>
              <a:rPr lang="en-US" sz="1800" dirty="0"/>
              <a:t>Within transportation equipment, export value is almost evenly split between aerospace products and parts (34%), motor vehicle parts (31%), and motor vehicles (29%).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579120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U.S. Census</a:t>
            </a:r>
            <a:r>
              <a:rPr kumimoji="0" lang="en-U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Bureau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9131888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1_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4479</TotalTime>
  <Words>810</Words>
  <Application>Microsoft Office PowerPoint</Application>
  <PresentationFormat>Widescreen</PresentationFormat>
  <Paragraphs>156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Wingdings</vt:lpstr>
      <vt:lpstr>Layers</vt:lpstr>
      <vt:lpstr>1_Layers</vt:lpstr>
      <vt:lpstr>Ohio Gross Domestic Product</vt:lpstr>
      <vt:lpstr>Ohio’s economy ranks 7th largest among states</vt:lpstr>
      <vt:lpstr>Ohio’s growth slightly lags the nation’s</vt:lpstr>
      <vt:lpstr>Ohio’s economy is more weighted towards manufacturing and finance &amp; insurance</vt:lpstr>
      <vt:lpstr>Ohio’s economy has shifted away from manufacturing and toward finance &amp; insurance</vt:lpstr>
      <vt:lpstr>Ohio ranks 9th nationally in the value of exports</vt:lpstr>
      <vt:lpstr>Transportation equipment leads Ohio exports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Jean Botomogno</dc:creator>
  <cp:lastModifiedBy>Linda Bayer</cp:lastModifiedBy>
  <cp:revision>219</cp:revision>
  <cp:lastPrinted>2022-05-16T19:03:05Z</cp:lastPrinted>
  <dcterms:created xsi:type="dcterms:W3CDTF">2022-07-15T18:45:21Z</dcterms:created>
  <dcterms:modified xsi:type="dcterms:W3CDTF">2024-09-17T18:40:21Z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