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75976" autoAdjust="0"/>
  </p:normalViewPr>
  <p:slideViewPr>
    <p:cSldViewPr>
      <p:cViewPr varScale="1">
        <p:scale>
          <a:sx n="113" d="100"/>
          <a:sy n="113" d="100"/>
        </p:scale>
        <p:origin x="144" y="-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baseline="0" dirty="0" smtClean="0">
                <a:solidFill>
                  <a:schemeClr val="tx1"/>
                </a:solidFill>
                <a:effectLst/>
              </a:rPr>
              <a:t>Total Subsidy-Eligible FTE Students*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51603966170896"/>
          <c:y val="0.14696663015190412"/>
          <c:w val="0.87411358996792066"/>
          <c:h val="0.700390991809255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Four-year (universities)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FY21</c:v>
                </c:pt>
                <c:pt idx="8">
                  <c:v>FY22</c:v>
                </c:pt>
                <c:pt idx="9">
                  <c:v>FY23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215301.76000000001</c:v>
                </c:pt>
                <c:pt idx="1">
                  <c:v>211371.77000000002</c:v>
                </c:pt>
                <c:pt idx="2">
                  <c:v>211318.63999999996</c:v>
                </c:pt>
                <c:pt idx="3">
                  <c:v>210667.19000000003</c:v>
                </c:pt>
                <c:pt idx="4">
                  <c:v>208087.81666666639</c:v>
                </c:pt>
                <c:pt idx="5">
                  <c:v>204920.7333333331</c:v>
                </c:pt>
                <c:pt idx="6">
                  <c:v>200185.81666666642</c:v>
                </c:pt>
                <c:pt idx="7">
                  <c:v>195245</c:v>
                </c:pt>
                <c:pt idx="8">
                  <c:v>189911.89999999997</c:v>
                </c:pt>
                <c:pt idx="9">
                  <c:v>184229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Two-year (community colleges and university branches)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FY21</c:v>
                </c:pt>
                <c:pt idx="8">
                  <c:v>FY22</c:v>
                </c:pt>
                <c:pt idx="9">
                  <c:v>FY23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157366.76999999999</c:v>
                </c:pt>
                <c:pt idx="1">
                  <c:v>146043.5</c:v>
                </c:pt>
                <c:pt idx="2">
                  <c:v>138944.16</c:v>
                </c:pt>
                <c:pt idx="3">
                  <c:v>133567.5</c:v>
                </c:pt>
                <c:pt idx="4">
                  <c:v>130001.59999999977</c:v>
                </c:pt>
                <c:pt idx="5">
                  <c:v>126392.60333333309</c:v>
                </c:pt>
                <c:pt idx="6">
                  <c:v>123945.17333333312</c:v>
                </c:pt>
                <c:pt idx="7">
                  <c:v>118416.67666666667</c:v>
                </c:pt>
                <c:pt idx="8">
                  <c:v>109377.20000000001</c:v>
                </c:pt>
                <c:pt idx="9">
                  <c:v>105150.5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lineChart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9148148148148149E-2"/>
                  <c:y val="-2.7261901961782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80C-4322-A73D-8D5309D756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FY21</c:v>
                </c:pt>
                <c:pt idx="8">
                  <c:v>FY22</c:v>
                </c:pt>
                <c:pt idx="9">
                  <c:v>FY23</c:v>
                </c:pt>
              </c:strCache>
            </c:strRef>
          </c:cat>
          <c:val>
            <c:numRef>
              <c:f>Sheet1!$D$2:$D$11</c:f>
              <c:numCache>
                <c:formatCode>_(* #,##0_);_(* \(#,##0\);_(* "-"??_);_(@_)</c:formatCode>
                <c:ptCount val="10"/>
                <c:pt idx="0">
                  <c:v>372668.53</c:v>
                </c:pt>
                <c:pt idx="1">
                  <c:v>357415.27</c:v>
                </c:pt>
                <c:pt idx="2">
                  <c:v>350262.79999999993</c:v>
                </c:pt>
                <c:pt idx="3">
                  <c:v>344234.69000000006</c:v>
                </c:pt>
                <c:pt idx="4">
                  <c:v>338089.41666666616</c:v>
                </c:pt>
                <c:pt idx="5">
                  <c:v>331313.3366666662</c:v>
                </c:pt>
                <c:pt idx="6">
                  <c:v>324130.98999999953</c:v>
                </c:pt>
                <c:pt idx="7">
                  <c:v>313661.67666666664</c:v>
                </c:pt>
                <c:pt idx="8">
                  <c:v>299289.09999999998</c:v>
                </c:pt>
                <c:pt idx="9">
                  <c:v>289379.5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53-42D2-90D3-3E2DCBD884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496776"/>
        <c:axId val="463494152"/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8.3333333333333329E-2"/>
          <c:y val="0.92625977705686824"/>
          <c:w val="0.9"/>
          <c:h val="6.7175013744291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education enrollment continues decline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310615"/>
              </p:ext>
            </p:extLst>
          </p:nvPr>
        </p:nvGraphicFramePr>
        <p:xfrm>
          <a:off x="990600" y="1595161"/>
          <a:ext cx="6858000" cy="3868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772400" y="1610503"/>
            <a:ext cx="4343400" cy="4535424"/>
          </a:xfrm>
        </p:spPr>
        <p:txBody>
          <a:bodyPr/>
          <a:lstStyle/>
          <a:p>
            <a:r>
              <a:rPr lang="en-US" sz="1600" dirty="0" smtClean="0"/>
              <a:t>Total student enrollment at public colleges and universities has decreased each year since FY 2014.</a:t>
            </a:r>
          </a:p>
          <a:p>
            <a:r>
              <a:rPr lang="en-US" sz="1600" dirty="0" smtClean="0"/>
              <a:t>FY 2023 enrollment was 83,289 FTEs (22.3%) lower than FY 2014, the decrease led by two-year campuses.</a:t>
            </a:r>
          </a:p>
          <a:p>
            <a:r>
              <a:rPr lang="en-US" sz="1600" dirty="0" smtClean="0"/>
              <a:t>Decreases from FY 2014 to FY 2023:</a:t>
            </a:r>
          </a:p>
          <a:p>
            <a:pPr lvl="1"/>
            <a:r>
              <a:rPr lang="en-US" sz="1400" dirty="0" smtClean="0"/>
              <a:t>33.2% (52,216) </a:t>
            </a:r>
            <a:r>
              <a:rPr lang="en-US" sz="1400" dirty="0" smtClean="0"/>
              <a:t>two-year </a:t>
            </a:r>
            <a:r>
              <a:rPr lang="en-US" sz="1400" dirty="0" smtClean="0"/>
              <a:t>campuses</a:t>
            </a:r>
          </a:p>
          <a:p>
            <a:pPr lvl="1"/>
            <a:r>
              <a:rPr lang="en-US" sz="1400" dirty="0" smtClean="0"/>
              <a:t>14.4% (31,073) </a:t>
            </a:r>
            <a:r>
              <a:rPr lang="en-US" sz="1400" dirty="0" smtClean="0"/>
              <a:t>four-year </a:t>
            </a:r>
            <a:r>
              <a:rPr lang="en-US" sz="1400" dirty="0" smtClean="0"/>
              <a:t>campuses</a:t>
            </a:r>
          </a:p>
          <a:p>
            <a:r>
              <a:rPr lang="en-US" sz="1600" dirty="0" smtClean="0"/>
              <a:t>Enrollment decreased by an average annual rate of 3.7% from FY 2020 to FY 2023, a faster rate than the average annual decrease of 1.9% in the five years (FY </a:t>
            </a:r>
            <a:r>
              <a:rPr lang="en-US" sz="1600" dirty="0" smtClean="0"/>
              <a:t>2015-FY </a:t>
            </a:r>
            <a:r>
              <a:rPr lang="en-US" sz="1600" dirty="0" smtClean="0"/>
              <a:t>2020) prior to the pandemic. </a:t>
            </a:r>
          </a:p>
          <a:p>
            <a:r>
              <a:rPr lang="en-US" sz="1600" dirty="0" smtClean="0"/>
              <a:t>Decreases from FY 2022 to FY 2023:</a:t>
            </a:r>
          </a:p>
          <a:p>
            <a:pPr lvl="1"/>
            <a:r>
              <a:rPr lang="en-US" sz="1400" dirty="0" smtClean="0"/>
              <a:t>3.9% (4,227) </a:t>
            </a:r>
            <a:r>
              <a:rPr lang="en-US" sz="1400" dirty="0" smtClean="0"/>
              <a:t>two-year </a:t>
            </a:r>
            <a:r>
              <a:rPr lang="en-US" sz="1400" dirty="0" smtClean="0"/>
              <a:t>campuses</a:t>
            </a:r>
          </a:p>
          <a:p>
            <a:pPr lvl="1"/>
            <a:r>
              <a:rPr lang="en-US" sz="1400" dirty="0" smtClean="0"/>
              <a:t>3.0% (5,683) </a:t>
            </a:r>
            <a:r>
              <a:rPr lang="en-US" sz="1400" dirty="0" smtClean="0"/>
              <a:t>four-year </a:t>
            </a:r>
            <a:r>
              <a:rPr lang="en-US" sz="1400" dirty="0" smtClean="0"/>
              <a:t>campuses</a:t>
            </a:r>
          </a:p>
          <a:p>
            <a:endParaRPr lang="en-US" sz="10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90600" y="5451703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Ohio Department of Higher Education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5687559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*An </a:t>
            </a:r>
            <a:r>
              <a:rPr lang="en-US" sz="1100" dirty="0">
                <a:latin typeface="+mn-lt"/>
              </a:rPr>
              <a:t>FTE (full-time equivalent) student is based on one student taking 15 credit hours per semester or the equivalent. Subsidy-eligible FTEs include all but out-of-state undergraduate students.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573</TotalTime>
  <Words>173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Higher education enrollment continues decline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Jason Glover</dc:creator>
  <cp:lastModifiedBy>Linda Bayer</cp:lastModifiedBy>
  <cp:revision>43</cp:revision>
  <cp:lastPrinted>2022-05-16T19:03:05Z</cp:lastPrinted>
  <dcterms:created xsi:type="dcterms:W3CDTF">2022-06-23T19:55:20Z</dcterms:created>
  <dcterms:modified xsi:type="dcterms:W3CDTF">2024-07-23T12:37:50Z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