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
  </p:notesMasterIdLst>
  <p:handoutMasterIdLst>
    <p:handoutMasterId r:id="rId4"/>
  </p:handoutMasterIdLst>
  <p:sldIdLst>
    <p:sldId id="265"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102" autoAdjust="0"/>
    <p:restoredTop sz="75976" autoAdjust="0"/>
  </p:normalViewPr>
  <p:slideViewPr>
    <p:cSldViewPr>
      <p:cViewPr varScale="1">
        <p:scale>
          <a:sx n="86" d="100"/>
          <a:sy n="86" d="100"/>
        </p:scale>
        <p:origin x="1027" y="5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750" b="0" i="0" u="none" strike="noStrike" kern="1200" spc="0" baseline="0">
                <a:solidFill>
                  <a:schemeClr val="tx1"/>
                </a:solidFill>
                <a:latin typeface="+mn-lt"/>
                <a:ea typeface="+mn-ea"/>
                <a:cs typeface="+mn-cs"/>
              </a:defRPr>
            </a:pPr>
            <a:r>
              <a:rPr lang="en-US" sz="1750" dirty="0">
                <a:solidFill>
                  <a:schemeClr val="tx1"/>
                </a:solidFill>
              </a:rPr>
              <a:t>Medicaid</a:t>
            </a:r>
            <a:r>
              <a:rPr lang="en-US" sz="1750" baseline="0" dirty="0">
                <a:solidFill>
                  <a:schemeClr val="tx1"/>
                </a:solidFill>
              </a:rPr>
              <a:t> Institution &amp; Waiver Spending (inflation-adjusted $ in millions), FY 2015-FY 2024</a:t>
            </a:r>
            <a:endParaRPr lang="en-US" sz="1750" dirty="0">
              <a:solidFill>
                <a:schemeClr val="tx1"/>
              </a:solidFill>
            </a:endParaRPr>
          </a:p>
        </c:rich>
      </c:tx>
      <c:layout>
        <c:manualLayout>
          <c:xMode val="edge"/>
          <c:yMode val="edge"/>
          <c:x val="0.10541352589068796"/>
          <c:y val="3.2831737346101231E-2"/>
        </c:manualLayout>
      </c:layout>
      <c:overlay val="0"/>
      <c:spPr>
        <a:noFill/>
        <a:ln>
          <a:noFill/>
        </a:ln>
        <a:effectLst/>
      </c:spPr>
      <c:txPr>
        <a:bodyPr rot="0" spcFirstLastPara="1" vertOverflow="ellipsis" vert="horz" wrap="square" anchor="ctr" anchorCtr="1"/>
        <a:lstStyle/>
        <a:p>
          <a:pPr>
            <a:defRPr sz="1750" b="0" i="0" u="none" strike="noStrike" kern="1200" spc="0" baseline="0">
              <a:solidFill>
                <a:schemeClr val="tx1"/>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Institutions</c:v>
                </c:pt>
              </c:strCache>
            </c:strRef>
          </c:tx>
          <c:spPr>
            <a:ln w="28575" cap="rnd">
              <a:solidFill>
                <a:schemeClr val="accent1"/>
              </a:solidFill>
              <a:round/>
            </a:ln>
            <a:effectLst/>
          </c:spPr>
          <c:marker>
            <c:symbol val="triang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Sheet1!$B$2:$B$11</c:f>
              <c:numCache>
                <c:formatCode>"$"#,##0.0</c:formatCode>
                <c:ptCount val="10"/>
                <c:pt idx="0">
                  <c:v>728.5</c:v>
                </c:pt>
                <c:pt idx="1">
                  <c:v>719.5</c:v>
                </c:pt>
                <c:pt idx="2">
                  <c:v>697.8</c:v>
                </c:pt>
                <c:pt idx="3">
                  <c:v>636.4</c:v>
                </c:pt>
                <c:pt idx="4">
                  <c:v>656.5</c:v>
                </c:pt>
                <c:pt idx="5">
                  <c:v>680</c:v>
                </c:pt>
                <c:pt idx="6">
                  <c:v>629.29999999999995</c:v>
                </c:pt>
                <c:pt idx="7">
                  <c:v>636.1</c:v>
                </c:pt>
                <c:pt idx="8">
                  <c:v>582.9</c:v>
                </c:pt>
                <c:pt idx="9">
                  <c:v>711.6</c:v>
                </c:pt>
              </c:numCache>
            </c:numRef>
          </c:val>
          <c:smooth val="0"/>
          <c:extLst>
            <c:ext xmlns:c16="http://schemas.microsoft.com/office/drawing/2014/chart" uri="{C3380CC4-5D6E-409C-BE32-E72D297353CC}">
              <c16:uniqueId val="{00000000-5167-450A-A28F-3BF622BB1566}"/>
            </c:ext>
          </c:extLst>
        </c:ser>
        <c:ser>
          <c:idx val="1"/>
          <c:order val="1"/>
          <c:tx>
            <c:strRef>
              <c:f>Sheet1!$C$1</c:f>
              <c:strCache>
                <c:ptCount val="1"/>
                <c:pt idx="0">
                  <c:v>Waivers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9"/>
              <c:layout>
                <c:manualLayout>
                  <c:x val="-2.9495045901631441E-2"/>
                  <c:y val="-3.99724247875308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68-4302-83F7-EEC9B8F9F6B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FY 2015</c:v>
                </c:pt>
                <c:pt idx="1">
                  <c:v>FY 2016</c:v>
                </c:pt>
                <c:pt idx="2">
                  <c:v>FY 2017</c:v>
                </c:pt>
                <c:pt idx="3">
                  <c:v>FY 2018</c:v>
                </c:pt>
                <c:pt idx="4">
                  <c:v>FY 2019</c:v>
                </c:pt>
                <c:pt idx="5">
                  <c:v>FY 2020</c:v>
                </c:pt>
                <c:pt idx="6">
                  <c:v>FY 2021</c:v>
                </c:pt>
                <c:pt idx="7">
                  <c:v>FY 2022</c:v>
                </c:pt>
                <c:pt idx="8">
                  <c:v>FY 2023</c:v>
                </c:pt>
                <c:pt idx="9">
                  <c:v>FY 2024</c:v>
                </c:pt>
              </c:strCache>
            </c:strRef>
          </c:cat>
          <c:val>
            <c:numRef>
              <c:f>Sheet1!$C$2:$C$11</c:f>
              <c:numCache>
                <c:formatCode>"$"#,##0.0</c:formatCode>
                <c:ptCount val="10"/>
                <c:pt idx="0">
                  <c:v>1365.3</c:v>
                </c:pt>
                <c:pt idx="1">
                  <c:v>1510.5</c:v>
                </c:pt>
                <c:pt idx="2">
                  <c:v>1585</c:v>
                </c:pt>
                <c:pt idx="3">
                  <c:v>1711.5</c:v>
                </c:pt>
                <c:pt idx="4">
                  <c:v>1743.4</c:v>
                </c:pt>
                <c:pt idx="5">
                  <c:v>1877.5</c:v>
                </c:pt>
                <c:pt idx="6">
                  <c:v>2064.1999999999998</c:v>
                </c:pt>
                <c:pt idx="7">
                  <c:v>1944.8</c:v>
                </c:pt>
                <c:pt idx="8">
                  <c:v>2020.7</c:v>
                </c:pt>
                <c:pt idx="9">
                  <c:v>2319.8000000000002</c:v>
                </c:pt>
              </c:numCache>
            </c:numRef>
          </c:val>
          <c:smooth val="0"/>
          <c:extLst>
            <c:ext xmlns:c16="http://schemas.microsoft.com/office/drawing/2014/chart" uri="{C3380CC4-5D6E-409C-BE32-E72D297353CC}">
              <c16:uniqueId val="{00000001-5167-450A-A28F-3BF622BB1566}"/>
            </c:ext>
          </c:extLst>
        </c:ser>
        <c:dLbls>
          <c:showLegendKey val="0"/>
          <c:showVal val="0"/>
          <c:showCatName val="0"/>
          <c:showSerName val="0"/>
          <c:showPercent val="0"/>
          <c:showBubbleSize val="0"/>
        </c:dLbls>
        <c:marker val="1"/>
        <c:smooth val="0"/>
        <c:axId val="528983816"/>
        <c:axId val="528987424"/>
      </c:lineChart>
      <c:catAx>
        <c:axId val="528983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7424"/>
        <c:crosses val="autoZero"/>
        <c:auto val="1"/>
        <c:lblAlgn val="ctr"/>
        <c:lblOffset val="100"/>
        <c:noMultiLvlLbl val="0"/>
      </c:catAx>
      <c:valAx>
        <c:axId val="528987424"/>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8983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901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901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901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92FDD88-6521-418C-8123-D508D8D03AEB}" type="slidenum">
              <a:rPr lang="en-US" altLang="en-US"/>
              <a:pPr/>
              <a:t>‹#›</a:t>
            </a:fld>
            <a:endParaRPr lang="en-US" altLang="en-US" dirty="0"/>
          </a:p>
        </p:txBody>
      </p:sp>
    </p:spTree>
    <p:extLst>
      <p:ext uri="{BB962C8B-B14F-4D97-AF65-F5344CB8AC3E}">
        <p14:creationId xmlns:p14="http://schemas.microsoft.com/office/powerpoint/2010/main" val="14510749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dirty="0"/>
          </a:p>
        </p:txBody>
      </p:sp>
      <p:sp>
        <p:nvSpPr>
          <p:cNvPr id="297987"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dirty="0"/>
          </a:p>
        </p:txBody>
      </p:sp>
      <p:sp>
        <p:nvSpPr>
          <p:cNvPr id="297988"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989"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990"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dirty="0"/>
          </a:p>
        </p:txBody>
      </p:sp>
      <p:sp>
        <p:nvSpPr>
          <p:cNvPr id="297991"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15809F33-EB31-47CD-A87E-A5E769F028FC}" type="slidenum">
              <a:rPr lang="en-US" altLang="en-US"/>
              <a:pPr/>
              <a:t>‹#›</a:t>
            </a:fld>
            <a:endParaRPr lang="en-US" altLang="en-US" dirty="0"/>
          </a:p>
        </p:txBody>
      </p:sp>
    </p:spTree>
    <p:extLst>
      <p:ext uri="{BB962C8B-B14F-4D97-AF65-F5344CB8AC3E}">
        <p14:creationId xmlns:p14="http://schemas.microsoft.com/office/powerpoint/2010/main" val="17062121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hyperlink" Target="https://www.lsc.ohio.gov/" TargetMode="Externa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3184" name="Group 16"/>
          <p:cNvGrpSpPr>
            <a:grpSpLocks/>
          </p:cNvGrpSpPr>
          <p:nvPr/>
        </p:nvGrpSpPr>
        <p:grpSpPr bwMode="auto">
          <a:xfrm>
            <a:off x="0" y="0"/>
            <a:ext cx="11684000" cy="5943601"/>
            <a:chOff x="0" y="0"/>
            <a:chExt cx="5520" cy="3744"/>
          </a:xfrm>
        </p:grpSpPr>
        <p:sp>
          <p:nvSpPr>
            <p:cNvPr id="263170" name="Rectangle 2"/>
            <p:cNvSpPr>
              <a:spLocks noChangeArrowheads="1"/>
            </p:cNvSpPr>
            <p:nvPr/>
          </p:nvSpPr>
          <p:spPr bwMode="auto">
            <a:xfrm>
              <a:off x="0" y="0"/>
              <a:ext cx="86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3182" name="Group 14"/>
            <p:cNvGrpSpPr>
              <a:grpSpLocks/>
            </p:cNvGrpSpPr>
            <p:nvPr userDrawn="1"/>
          </p:nvGrpSpPr>
          <p:grpSpPr bwMode="auto">
            <a:xfrm>
              <a:off x="0" y="2208"/>
              <a:ext cx="5520" cy="1536"/>
              <a:chOff x="0" y="2208"/>
              <a:chExt cx="5520" cy="1536"/>
            </a:xfrm>
          </p:grpSpPr>
          <p:sp>
            <p:nvSpPr>
              <p:cNvPr id="263171" name="Rectangle 3"/>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2" name="Rectangle 4"/>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78" name="Line 10"/>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nvGrpSpPr>
            <p:cNvPr id="263183" name="Group 15"/>
            <p:cNvGrpSpPr>
              <a:grpSpLocks/>
            </p:cNvGrpSpPr>
            <p:nvPr userDrawn="1"/>
          </p:nvGrpSpPr>
          <p:grpSpPr bwMode="auto">
            <a:xfrm>
              <a:off x="400" y="360"/>
              <a:ext cx="5088" cy="192"/>
              <a:chOff x="400" y="360"/>
              <a:chExt cx="5088" cy="192"/>
            </a:xfrm>
          </p:grpSpPr>
          <p:sp>
            <p:nvSpPr>
              <p:cNvPr id="263179" name="Rectangle 11"/>
              <p:cNvSpPr>
                <a:spLocks noChangeArrowheads="1"/>
              </p:cNvSpPr>
              <p:nvPr/>
            </p:nvSpPr>
            <p:spPr bwMode="auto">
              <a:xfrm>
                <a:off x="3936" y="360"/>
                <a:ext cx="1536" cy="192"/>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3180" name="Line 12"/>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3173" name="Rectangle 5"/>
          <p:cNvSpPr>
            <a:spLocks noGrp="1" noChangeArrowheads="1"/>
          </p:cNvSpPr>
          <p:nvPr>
            <p:ph type="ctrTitle" hasCustomPrompt="1"/>
          </p:nvPr>
        </p:nvSpPr>
        <p:spPr>
          <a:xfrm>
            <a:off x="1828800" y="1066800"/>
            <a:ext cx="9753600" cy="2209800"/>
          </a:xfrm>
        </p:spPr>
        <p:txBody>
          <a:bodyPr/>
          <a:lstStyle>
            <a:lvl1pPr algn="ctr">
              <a:defRPr sz="4000"/>
            </a:lvl1pPr>
          </a:lstStyle>
          <a:p>
            <a:pPr lvl="0"/>
            <a:r>
              <a:rPr lang="en-US" altLang="en-US" noProof="0" dirty="0"/>
              <a:t>Section heading</a:t>
            </a:r>
          </a:p>
        </p:txBody>
      </p:sp>
      <p:sp>
        <p:nvSpPr>
          <p:cNvPr id="263174" name="Rectangle 6"/>
          <p:cNvSpPr>
            <a:spLocks noGrp="1" noChangeArrowheads="1"/>
          </p:cNvSpPr>
          <p:nvPr>
            <p:ph type="subTitle" idx="1" hasCustomPrompt="1"/>
          </p:nvPr>
        </p:nvSpPr>
        <p:spPr>
          <a:xfrm>
            <a:off x="1828800" y="3962400"/>
            <a:ext cx="9144000" cy="1600200"/>
          </a:xfrm>
        </p:spPr>
        <p:txBody>
          <a:bodyPr anchor="ctr"/>
          <a:lstStyle>
            <a:lvl1pPr marL="0" indent="0" algn="ctr">
              <a:buFont typeface="Wingdings" pitchFamily="2" charset="2"/>
              <a:buNone/>
              <a:defRPr sz="2800"/>
            </a:lvl1pPr>
          </a:lstStyle>
          <a:p>
            <a:pPr lvl="0"/>
            <a:r>
              <a:rPr lang="en-US" altLang="en-US" noProof="0" dirty="0"/>
              <a:t>Date of last update</a:t>
            </a:r>
          </a:p>
        </p:txBody>
      </p:sp>
      <p:sp>
        <p:nvSpPr>
          <p:cNvPr id="6" name="TextBox 5"/>
          <p:cNvSpPr txBox="1"/>
          <p:nvPr userDrawn="1"/>
        </p:nvSpPr>
        <p:spPr>
          <a:xfrm>
            <a:off x="7162802" y="6583680"/>
            <a:ext cx="184731" cy="369332"/>
          </a:xfrm>
          <a:prstGeom prst="rect">
            <a:avLst/>
          </a:prstGeom>
          <a:noFill/>
        </p:spPr>
        <p:txBody>
          <a:bodyPr wrap="none" rtlCol="0">
            <a:spAutoFit/>
          </a:bodyPr>
          <a:lstStyle/>
          <a:p>
            <a:endParaRPr lang="en-US" dirty="0"/>
          </a:p>
        </p:txBody>
      </p:sp>
      <p:pic>
        <p:nvPicPr>
          <p:cNvPr id="17" name="Picture 16"/>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0" y="5872163"/>
            <a:ext cx="12192000" cy="985837"/>
          </a:xfrm>
          <a:prstGeom prst="rect">
            <a:avLst/>
          </a:prstGeom>
        </p:spPr>
      </p:pic>
      <p:sp>
        <p:nvSpPr>
          <p:cNvPr id="18" name="Rectangle 7"/>
          <p:cNvSpPr txBox="1">
            <a:spLocks noChangeArrowheads="1"/>
          </p:cNvSpPr>
          <p:nvPr userDrawn="1"/>
        </p:nvSpPr>
        <p:spPr bwMode="auto">
          <a:xfrm>
            <a:off x="0" y="6339840"/>
            <a:ext cx="1676400" cy="365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050" dirty="0"/>
              <a:t>Legislative Budget </a:t>
            </a:r>
            <a:r>
              <a:rPr lang="en-US" altLang="en-US" sz="1100" dirty="0"/>
              <a:t>Office</a:t>
            </a:r>
          </a:p>
        </p:txBody>
      </p:sp>
      <p:pic>
        <p:nvPicPr>
          <p:cNvPr id="5" name="Picture 4"/>
          <p:cNvPicPr>
            <a:picLocks/>
          </p:cNvPicPr>
          <p:nvPr userDrawn="1"/>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5748528" y="5916168"/>
            <a:ext cx="694944" cy="694944"/>
          </a:xfrm>
          <a:prstGeom prst="rect">
            <a:avLst/>
          </a:prstGeom>
        </p:spPr>
      </p:pic>
      <p:cxnSp>
        <p:nvCxnSpPr>
          <p:cNvPr id="8" name="Straight Connector 7"/>
          <p:cNvCxnSpPr/>
          <p:nvPr userDrawn="1"/>
        </p:nvCxnSpPr>
        <p:spPr>
          <a:xfrm>
            <a:off x="20320" y="662940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9144000" y="6628660"/>
            <a:ext cx="3048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Rectangle 7">
            <a:hlinkClick r:id="rId5"/>
          </p:cNvPr>
          <p:cNvSpPr txBox="1">
            <a:spLocks noChangeArrowheads="1"/>
          </p:cNvSpPr>
          <p:nvPr userDrawn="1"/>
        </p:nvSpPr>
        <p:spPr bwMode="auto">
          <a:xfrm>
            <a:off x="5638800" y="6583680"/>
            <a:ext cx="914400" cy="242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a:t>Click to edit Master title style</a:t>
            </a:r>
            <a:endParaRPr lang="en-US" dirty="0"/>
          </a:p>
        </p:txBody>
      </p:sp>
      <p:sp>
        <p:nvSpPr>
          <p:cNvPr id="3" name="Content Placeholder 2"/>
          <p:cNvSpPr>
            <a:spLocks noGrp="1"/>
          </p:cNvSpPr>
          <p:nvPr>
            <p:ph idx="1" hasCustomPrompt="1"/>
          </p:nvPr>
        </p:nvSpPr>
        <p:spPr/>
        <p:txBody>
          <a:bodyPr/>
          <a:lstStyle>
            <a:lvl1pPr marL="341313" indent="-341313">
              <a:defRPr/>
            </a:lvl1pPr>
            <a:lvl2pPr marL="631825" indent="-288925">
              <a:defRPr/>
            </a:lvl2pPr>
            <a:lvl3pPr marL="914400" indent="-228600">
              <a:defRPr/>
            </a:lvl3pPr>
            <a:lvl4pPr marL="1255713" indent="-227013">
              <a:defRPr/>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Tree>
    <p:extLst>
      <p:ext uri="{BB962C8B-B14F-4D97-AF65-F5344CB8AC3E}">
        <p14:creationId xmlns:p14="http://schemas.microsoft.com/office/powerpoint/2010/main" val="37910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lang="en-US" sz="3600" dirty="0">
                <a:solidFill>
                  <a:schemeClr val="tx2"/>
                </a:solidFill>
                <a:latin typeface="+mj-lt"/>
                <a:ea typeface="+mj-ea"/>
                <a:cs typeface="+mj-cs"/>
              </a:defRPr>
            </a:lvl1pPr>
          </a:lstStyle>
          <a:p>
            <a:pPr lvl="0" algn="l" rtl="0" eaLnBrk="1" fontAlgn="base" hangingPunct="1">
              <a:spcBef>
                <a:spcPct val="0"/>
              </a:spcBef>
              <a:spcAft>
                <a:spcPct val="0"/>
              </a:spcAft>
            </a:pPr>
            <a:r>
              <a:rPr lang="en-US" dirty="0"/>
              <a:t>Two unequal columns</a:t>
            </a:r>
          </a:p>
        </p:txBody>
      </p:sp>
      <p:sp>
        <p:nvSpPr>
          <p:cNvPr id="3" name="Content Placeholder 2"/>
          <p:cNvSpPr>
            <a:spLocks noGrp="1"/>
          </p:cNvSpPr>
          <p:nvPr>
            <p:ph idx="1" hasCustomPrompt="1"/>
          </p:nvPr>
        </p:nvSpPr>
        <p:spPr>
          <a:xfrm>
            <a:off x="1219200" y="1600203"/>
            <a:ext cx="6858000" cy="4530725"/>
          </a:xfrm>
        </p:spPr>
        <p:txBody>
          <a:bodyPr/>
          <a:lstStyle>
            <a:lvl1pPr marL="341313" indent="-341313">
              <a:defRPr sz="2800"/>
            </a:lvl1pPr>
            <a:lvl2pPr marL="631825" indent="-288925">
              <a:defRPr sz="2400"/>
            </a:lvl2pPr>
            <a:lvl3pPr marL="914400" indent="-228600">
              <a:defRPr sz="2200"/>
            </a:lvl3pPr>
            <a:lvl4pPr marL="1255713" indent="-227013">
              <a:defRPr sz="2000"/>
            </a:lvl4pPr>
            <a:lvl5pPr marL="1598613" indent="-227013">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Picture 3"/>
          <p:cNvPicPr>
            <a:picLocks/>
          </p:cNvPicPr>
          <p:nvPr userDrawn="1"/>
        </p:nvPicPr>
        <p:blipFill rotWithShape="1">
          <a:blip r:embed="rId2">
            <a:extLst>
              <a:ext uri="{28A0092B-C50C-407E-A947-70E740481C1C}">
                <a14:useLocalDpi xmlns:a14="http://schemas.microsoft.com/office/drawing/2010/main" val="0"/>
              </a:ext>
            </a:extLst>
          </a:blip>
          <a:srcRect b="91111"/>
          <a:stretch/>
        </p:blipFill>
        <p:spPr>
          <a:xfrm>
            <a:off x="304800" y="8305800"/>
            <a:ext cx="12192000" cy="914400"/>
          </a:xfrm>
          <a:prstGeom prst="rect">
            <a:avLst/>
          </a:prstGeom>
        </p:spPr>
      </p:pic>
      <p:sp>
        <p:nvSpPr>
          <p:cNvPr id="12" name="Content Placeholder 11"/>
          <p:cNvSpPr>
            <a:spLocks noGrp="1"/>
          </p:cNvSpPr>
          <p:nvPr>
            <p:ph sz="quarter" idx="10" hasCustomPrompt="1"/>
          </p:nvPr>
        </p:nvSpPr>
        <p:spPr>
          <a:xfrm>
            <a:off x="8153400" y="1610503"/>
            <a:ext cx="3429000" cy="4535424"/>
          </a:xfrm>
        </p:spPr>
        <p:txBody>
          <a:bodyPr/>
          <a:lstStyle>
            <a:lvl1pPr>
              <a:defRPr sz="2800"/>
            </a:lvl1pPr>
            <a:lvl2pPr>
              <a:defRPr sz="2400"/>
            </a:lvl2pPr>
            <a:lvl3pPr>
              <a:defRPr sz="2200"/>
            </a:lvl3pPr>
            <a:lvl4pPr>
              <a:defRPr sz="2000"/>
            </a:lvl4pPr>
            <a:lvl5pPr>
              <a:defRPr sz="1800"/>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35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equal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35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equal columns/three content boxes</a:t>
            </a:r>
          </a:p>
        </p:txBody>
      </p:sp>
      <p:sp>
        <p:nvSpPr>
          <p:cNvPr id="3" name="Content Placeholder 2"/>
          <p:cNvSpPr>
            <a:spLocks noGrp="1"/>
          </p:cNvSpPr>
          <p:nvPr>
            <p:ph sz="half" idx="1" hasCustomPrompt="1"/>
          </p:nvPr>
        </p:nvSpPr>
        <p:spPr>
          <a:xfrm>
            <a:off x="1219200" y="1600203"/>
            <a:ext cx="5080000" cy="4530725"/>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502400" y="1600203"/>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329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rows/thre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600"/>
            </a:lvl1pPr>
          </a:lstStyle>
          <a:p>
            <a:r>
              <a:rPr lang="en-US" dirty="0"/>
              <a:t>Two rows/three content boxes</a:t>
            </a:r>
          </a:p>
        </p:txBody>
      </p:sp>
      <p:sp>
        <p:nvSpPr>
          <p:cNvPr id="3" name="Content Placeholder 2"/>
          <p:cNvSpPr>
            <a:spLocks noGrp="1"/>
          </p:cNvSpPr>
          <p:nvPr>
            <p:ph sz="half" idx="1" hasCustomPrompt="1"/>
          </p:nvPr>
        </p:nvSpPr>
        <p:spPr>
          <a:xfrm>
            <a:off x="1208903" y="1600203"/>
            <a:ext cx="10373497" cy="2320928"/>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1208903" y="3921131"/>
            <a:ext cx="5080000" cy="2209797"/>
          </a:xfrm>
        </p:spPr>
        <p:txBody>
          <a:bodyPr/>
          <a:lstStyle>
            <a:lvl1pPr>
              <a:defRPr sz="2800"/>
            </a:lvl1pPr>
            <a:lvl2pPr>
              <a:defRPr sz="2400"/>
            </a:lvl2pPr>
            <a:lvl3pPr>
              <a:defRPr sz="2200"/>
            </a:lvl3pPr>
            <a:lvl4pPr>
              <a:defRPr sz="2000"/>
            </a:lvl4pPr>
            <a:lvl5pPr>
              <a:defRPr sz="1800"/>
            </a:lvl5pPr>
            <a:lvl6pPr>
              <a:defRPr sz="1350"/>
            </a:lvl6pPr>
            <a:lvl7pPr>
              <a:defRPr sz="1350"/>
            </a:lvl7pPr>
            <a:lvl8pPr>
              <a:defRPr sz="1350"/>
            </a:lvl8pPr>
            <a:lvl9pPr>
              <a:defRPr sz="1350"/>
            </a:lvl9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3" hasCustomPrompt="1"/>
          </p:nvPr>
        </p:nvSpPr>
        <p:spPr>
          <a:xfrm>
            <a:off x="6502400" y="3927472"/>
            <a:ext cx="5080000" cy="2203456"/>
          </a:xfrm>
        </p:spPr>
        <p:txBody>
          <a:bodyPr/>
          <a:lstStyle>
            <a:lvl1pPr marL="341313" indent="-341313">
              <a:defRPr lang="en-US" sz="2800" dirty="0" smtClean="0">
                <a:solidFill>
                  <a:schemeClr val="tx1"/>
                </a:solidFill>
                <a:latin typeface="+mn-lt"/>
                <a:ea typeface="+mn-ea"/>
                <a:cs typeface="+mn-cs"/>
              </a:defRPr>
            </a:lvl1pPr>
            <a:lvl2pPr marL="573088" indent="-230188">
              <a:defRPr lang="en-US" sz="2400" dirty="0" smtClean="0">
                <a:solidFill>
                  <a:schemeClr val="tx1"/>
                </a:solidFill>
                <a:latin typeface="+mn-lt"/>
              </a:defRPr>
            </a:lvl2pPr>
            <a:lvl3pPr marL="914400" indent="-228600">
              <a:defRPr lang="en-US" sz="2200" dirty="0" smtClean="0">
                <a:solidFill>
                  <a:schemeClr val="tx1"/>
                </a:solidFill>
                <a:latin typeface="+mn-lt"/>
              </a:defRPr>
            </a:lvl3pPr>
            <a:lvl4pPr marL="1255713" indent="-227013">
              <a:defRPr lang="en-US" sz="2000" dirty="0" smtClean="0">
                <a:solidFill>
                  <a:schemeClr val="tx1"/>
                </a:solidFill>
                <a:latin typeface="+mn-lt"/>
              </a:defRPr>
            </a:lvl4pPr>
            <a:lvl5pPr marL="1543050" indent="-171450">
              <a:defRPr lang="en-US" sz="1800" dirty="0">
                <a:solidFill>
                  <a:schemeClr val="tx1"/>
                </a:solidFill>
                <a:latin typeface="+mn-lt"/>
              </a:defRPr>
            </a:lvl5pPr>
          </a:lstStyle>
          <a:p>
            <a:pPr marL="341313" lvl="0" indent="-341313" algn="l" rtl="0" eaLnBrk="1" fontAlgn="base" hangingPunct="1">
              <a:spcBef>
                <a:spcPct val="20000"/>
              </a:spcBef>
              <a:spcAft>
                <a:spcPct val="0"/>
              </a:spcAft>
              <a:buClr>
                <a:schemeClr val="folHlink"/>
              </a:buClr>
              <a:buSzPct val="90000"/>
              <a:buFont typeface="Wingdings" pitchFamily="2" charset="2"/>
              <a:buChar char="n"/>
            </a:pPr>
            <a:r>
              <a:rPr lang="en-US" dirty="0"/>
              <a:t>First level</a:t>
            </a:r>
          </a:p>
          <a:p>
            <a:pPr marL="573088" lvl="1" indent="-230188" algn="l" rtl="0" eaLnBrk="1" fontAlgn="base" hangingPunct="1">
              <a:spcBef>
                <a:spcPct val="20000"/>
              </a:spcBef>
              <a:spcAft>
                <a:spcPct val="0"/>
              </a:spcAft>
              <a:buClr>
                <a:schemeClr val="accent1"/>
              </a:buClr>
              <a:buSzPct val="75000"/>
              <a:buFont typeface="Wingdings" pitchFamily="2" charset="2"/>
              <a:buChar char="n"/>
            </a:pPr>
            <a:r>
              <a:rPr lang="en-US" dirty="0"/>
              <a:t>Second level</a:t>
            </a:r>
          </a:p>
          <a:p>
            <a:pPr marL="914400" lvl="2" indent="-228600" algn="l" rtl="0" eaLnBrk="1" fontAlgn="base" hangingPunct="1">
              <a:spcBef>
                <a:spcPct val="20000"/>
              </a:spcBef>
              <a:spcAft>
                <a:spcPct val="0"/>
              </a:spcAft>
              <a:buClr>
                <a:schemeClr val="folHlink"/>
              </a:buClr>
              <a:buSzPct val="55000"/>
              <a:buFont typeface="Wingdings" pitchFamily="2" charset="2"/>
              <a:buChar char="n"/>
            </a:pPr>
            <a:r>
              <a:rPr lang="en-US" dirty="0"/>
              <a:t>Third level</a:t>
            </a:r>
          </a:p>
          <a:p>
            <a:pPr marL="1255713" lvl="3" indent="-227013" algn="l" rtl="0" eaLnBrk="1" fontAlgn="base" hangingPunct="1">
              <a:spcBef>
                <a:spcPct val="20000"/>
              </a:spcBef>
              <a:spcAft>
                <a:spcPct val="0"/>
              </a:spcAft>
              <a:buClr>
                <a:schemeClr val="accent1"/>
              </a:buClr>
              <a:buFont typeface="Wingdings" pitchFamily="2" charset="2"/>
              <a:buChar char="§"/>
            </a:pPr>
            <a:r>
              <a:rPr lang="en-US" dirty="0"/>
              <a:t>Fourth level</a:t>
            </a:r>
          </a:p>
          <a:p>
            <a:pPr marL="1543050" lvl="4" indent="-171450" algn="l" rtl="0" eaLnBrk="1" fontAlgn="base" hangingPunct="1">
              <a:spcBef>
                <a:spcPct val="20000"/>
              </a:spcBef>
              <a:spcAft>
                <a:spcPct val="0"/>
              </a:spcAft>
              <a:buClr>
                <a:srgbClr val="C00000"/>
              </a:buClr>
              <a:buFont typeface="Wingdings" pitchFamily="2" charset="2"/>
              <a:buChar char="§"/>
            </a:pPr>
            <a:r>
              <a:rPr lang="en-US" dirty="0"/>
              <a:t>Fifth level</a:t>
            </a:r>
          </a:p>
        </p:txBody>
      </p:sp>
    </p:spTree>
    <p:extLst>
      <p:ext uri="{BB962C8B-B14F-4D97-AF65-F5344CB8AC3E}">
        <p14:creationId xmlns:p14="http://schemas.microsoft.com/office/powerpoint/2010/main" val="4184212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hyperlink" Target="https://www.lsc.ohio.gov/"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2156" name="Group 12"/>
          <p:cNvGrpSpPr>
            <a:grpSpLocks/>
          </p:cNvGrpSpPr>
          <p:nvPr/>
        </p:nvGrpSpPr>
        <p:grpSpPr bwMode="auto">
          <a:xfrm>
            <a:off x="0" y="0"/>
            <a:ext cx="11582400" cy="4876800"/>
            <a:chOff x="0" y="0"/>
            <a:chExt cx="5472" cy="3072"/>
          </a:xfrm>
        </p:grpSpPr>
        <p:sp>
          <p:nvSpPr>
            <p:cNvPr id="262147"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grpSp>
          <p:nvGrpSpPr>
            <p:cNvPr id="262155" name="Group 11"/>
            <p:cNvGrpSpPr>
              <a:grpSpLocks/>
            </p:cNvGrpSpPr>
            <p:nvPr/>
          </p:nvGrpSpPr>
          <p:grpSpPr bwMode="auto">
            <a:xfrm>
              <a:off x="240" y="893"/>
              <a:ext cx="5232" cy="115"/>
              <a:chOff x="240" y="893"/>
              <a:chExt cx="5232" cy="115"/>
            </a:xfrm>
          </p:grpSpPr>
          <p:sp>
            <p:nvSpPr>
              <p:cNvPr id="262146" name="Rectangle 2"/>
              <p:cNvSpPr>
                <a:spLocks noChangeArrowheads="1"/>
              </p:cNvSpPr>
              <p:nvPr/>
            </p:nvSpPr>
            <p:spPr bwMode="auto">
              <a:xfrm>
                <a:off x="4320" y="893"/>
                <a:ext cx="1152" cy="115"/>
              </a:xfrm>
              <a:prstGeom prst="rect">
                <a:avLst/>
              </a:prstGeom>
              <a:solidFill>
                <a:srgbClr val="C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800" dirty="0">
                  <a:latin typeface="Times New Roman" charset="0"/>
                </a:endParaRPr>
              </a:p>
            </p:txBody>
          </p:sp>
          <p:sp>
            <p:nvSpPr>
              <p:cNvPr id="262148" name="Line 4"/>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grpSp>
      <p:sp>
        <p:nvSpPr>
          <p:cNvPr id="262149" name="Rectangle 5"/>
          <p:cNvSpPr>
            <a:spLocks noGrp="1" noChangeArrowheads="1"/>
          </p:cNvSpPr>
          <p:nvPr>
            <p:ph type="title"/>
          </p:nvPr>
        </p:nvSpPr>
        <p:spPr bwMode="auto">
          <a:xfrm>
            <a:off x="1219200" y="277813"/>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62150" name="Rectangle 6"/>
          <p:cNvSpPr>
            <a:spLocks noGrp="1" noChangeArrowheads="1"/>
          </p:cNvSpPr>
          <p:nvPr>
            <p:ph type="body" idx="1"/>
          </p:nvPr>
        </p:nvSpPr>
        <p:spPr bwMode="auto">
          <a:xfrm>
            <a:off x="1219200" y="1600203"/>
            <a:ext cx="103632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262151" name="Rectangle 7"/>
          <p:cNvSpPr>
            <a:spLocks noGrp="1" noChangeArrowheads="1"/>
          </p:cNvSpPr>
          <p:nvPr>
            <p:ph type="dt" sz="half" idx="2"/>
          </p:nvPr>
        </p:nvSpPr>
        <p:spPr bwMode="auto">
          <a:xfrm>
            <a:off x="1219200" y="6251575"/>
            <a:ext cx="264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en-US" altLang="en-US" dirty="0"/>
          </a:p>
        </p:txBody>
      </p:sp>
      <p:sp>
        <p:nvSpPr>
          <p:cNvPr id="262152" name="Rectangle 8"/>
          <p:cNvSpPr>
            <a:spLocks noGrp="1" noChangeArrowheads="1"/>
          </p:cNvSpPr>
          <p:nvPr>
            <p:ph type="ftr" sz="quarter" idx="3"/>
          </p:nvPr>
        </p:nvSpPr>
        <p:spPr bwMode="auto">
          <a:xfrm>
            <a:off x="4470400" y="62484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en-US" altLang="en-US" dirty="0"/>
          </a:p>
        </p:txBody>
      </p:sp>
      <p:sp>
        <p:nvSpPr>
          <p:cNvPr id="262153" name="Rectangle 9"/>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CA018B54-7992-48DF-BF8C-61CFB03447C4}" type="slidenum">
              <a:rPr lang="en-US" altLang="en-US"/>
              <a:pPr/>
              <a:t>‹#›</a:t>
            </a:fld>
            <a:endParaRPr lang="en-US" altLang="en-US" dirty="0"/>
          </a:p>
        </p:txBody>
      </p:sp>
      <p:sp>
        <p:nvSpPr>
          <p:cNvPr id="262154" name="Line 10"/>
          <p:cNvSpPr>
            <a:spLocks noChangeShapeType="1"/>
          </p:cNvSpPr>
          <p:nvPr/>
        </p:nvSpPr>
        <p:spPr bwMode="auto">
          <a:xfrm>
            <a:off x="0" y="4876800"/>
            <a:ext cx="8128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5" name="Picture 14"/>
          <p:cNvPicPr>
            <a:picLocks/>
          </p:cNvPicPr>
          <p:nvPr userDrawn="1"/>
        </p:nvPicPr>
        <p:blipFill rotWithShape="1">
          <a:blip r:embed="rId8">
            <a:extLst>
              <a:ext uri="{28A0092B-C50C-407E-A947-70E740481C1C}">
                <a14:useLocalDpi xmlns:a14="http://schemas.microsoft.com/office/drawing/2010/main" val="0"/>
              </a:ext>
            </a:extLst>
          </a:blip>
          <a:srcRect b="91111"/>
          <a:stretch/>
        </p:blipFill>
        <p:spPr>
          <a:xfrm>
            <a:off x="0" y="6096000"/>
            <a:ext cx="12192000" cy="640080"/>
          </a:xfrm>
          <a:prstGeom prst="rect">
            <a:avLst/>
          </a:prstGeom>
        </p:spPr>
      </p:pic>
      <p:sp>
        <p:nvSpPr>
          <p:cNvPr id="16" name="Rectangle 7"/>
          <p:cNvSpPr txBox="1">
            <a:spLocks noChangeArrowheads="1"/>
          </p:cNvSpPr>
          <p:nvPr userDrawn="1"/>
        </p:nvSpPr>
        <p:spPr bwMode="auto">
          <a:xfrm>
            <a:off x="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altLang="en-US" sz="1100" dirty="0"/>
              <a:t>Legislative Budget Office</a:t>
            </a:r>
          </a:p>
        </p:txBody>
      </p:sp>
      <p:cxnSp>
        <p:nvCxnSpPr>
          <p:cNvPr id="19" name="Straight Connector 18"/>
          <p:cNvCxnSpPr/>
          <p:nvPr userDrawn="1"/>
        </p:nvCxnSpPr>
        <p:spPr>
          <a:xfrm>
            <a:off x="0" y="6675120"/>
            <a:ext cx="12192000" cy="0"/>
          </a:xfrm>
          <a:prstGeom prst="line">
            <a:avLst/>
          </a:prstGeom>
          <a:ln w="19050" cap="rnd"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DrafterName"/>
          <p:cNvSpPr txBox="1">
            <a:spLocks noChangeArrowheads="1"/>
          </p:cNvSpPr>
          <p:nvPr userDrawn="1"/>
        </p:nvSpPr>
        <p:spPr bwMode="auto">
          <a:xfrm>
            <a:off x="10439400" y="6428232"/>
            <a:ext cx="1752600" cy="20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altLang="en-US" sz="1100" dirty="0">
              <a:solidFill>
                <a:schemeClr val="bg1"/>
              </a:solidFill>
            </a:endParaRPr>
          </a:p>
        </p:txBody>
      </p:sp>
      <p:sp>
        <p:nvSpPr>
          <p:cNvPr id="22" name="Rectangle 7">
            <a:hlinkClick r:id="rId9"/>
          </p:cNvPr>
          <p:cNvSpPr txBox="1">
            <a:spLocks noChangeArrowheads="1"/>
          </p:cNvSpPr>
          <p:nvPr userDrawn="1"/>
        </p:nvSpPr>
        <p:spPr bwMode="auto">
          <a:xfrm>
            <a:off x="11277600" y="6428232"/>
            <a:ext cx="914400" cy="2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defPPr>
              <a:defRPr lang="en-US"/>
            </a:defPPr>
            <a:lvl1pPr algn="l" rtl="0" fontAlgn="base">
              <a:spcBef>
                <a:spcPct val="0"/>
              </a:spcBef>
              <a:spcAft>
                <a:spcPct val="0"/>
              </a:spcAft>
              <a:defRPr sz="1400" kern="1200">
                <a:solidFill>
                  <a:schemeClr val="bg1"/>
                </a:solidFill>
                <a:latin typeface="+mj-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sz="1100" u="sng" dirty="0"/>
              <a:t>lsc.ohio.gov</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8" r:id="rId3"/>
    <p:sldLayoutId id="2147483691" r:id="rId4"/>
    <p:sldLayoutId id="2147483697" r:id="rId5"/>
    <p:sldLayoutId id="2147483699" r:id="rId6"/>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150">
          <a:solidFill>
            <a:schemeClr val="tx2"/>
          </a:solidFill>
          <a:latin typeface="Times New Roman" charset="0"/>
        </a:defRPr>
      </a:lvl2pPr>
      <a:lvl3pPr algn="l" rtl="0" eaLnBrk="1" fontAlgn="base" hangingPunct="1">
        <a:spcBef>
          <a:spcPct val="0"/>
        </a:spcBef>
        <a:spcAft>
          <a:spcPct val="0"/>
        </a:spcAft>
        <a:defRPr sz="3150">
          <a:solidFill>
            <a:schemeClr val="tx2"/>
          </a:solidFill>
          <a:latin typeface="Times New Roman" charset="0"/>
        </a:defRPr>
      </a:lvl3pPr>
      <a:lvl4pPr algn="l" rtl="0" eaLnBrk="1" fontAlgn="base" hangingPunct="1">
        <a:spcBef>
          <a:spcPct val="0"/>
        </a:spcBef>
        <a:spcAft>
          <a:spcPct val="0"/>
        </a:spcAft>
        <a:defRPr sz="3150">
          <a:solidFill>
            <a:schemeClr val="tx2"/>
          </a:solidFill>
          <a:latin typeface="Times New Roman" charset="0"/>
        </a:defRPr>
      </a:lvl4pPr>
      <a:lvl5pPr algn="l" rtl="0" eaLnBrk="1" fontAlgn="base" hangingPunct="1">
        <a:spcBef>
          <a:spcPct val="0"/>
        </a:spcBef>
        <a:spcAft>
          <a:spcPct val="0"/>
        </a:spcAft>
        <a:defRPr sz="3150">
          <a:solidFill>
            <a:schemeClr val="tx2"/>
          </a:solidFill>
          <a:latin typeface="Times New Roman" charset="0"/>
        </a:defRPr>
      </a:lvl5pPr>
      <a:lvl6pPr marL="342900" algn="l" rtl="0" eaLnBrk="1" fontAlgn="base" hangingPunct="1">
        <a:spcBef>
          <a:spcPct val="0"/>
        </a:spcBef>
        <a:spcAft>
          <a:spcPct val="0"/>
        </a:spcAft>
        <a:defRPr sz="3150">
          <a:solidFill>
            <a:schemeClr val="tx2"/>
          </a:solidFill>
          <a:latin typeface="Times New Roman" charset="0"/>
        </a:defRPr>
      </a:lvl6pPr>
      <a:lvl7pPr marL="685800" algn="l" rtl="0" eaLnBrk="1" fontAlgn="base" hangingPunct="1">
        <a:spcBef>
          <a:spcPct val="0"/>
        </a:spcBef>
        <a:spcAft>
          <a:spcPct val="0"/>
        </a:spcAft>
        <a:defRPr sz="3150">
          <a:solidFill>
            <a:schemeClr val="tx2"/>
          </a:solidFill>
          <a:latin typeface="Times New Roman" charset="0"/>
        </a:defRPr>
      </a:lvl7pPr>
      <a:lvl8pPr marL="1028700" algn="l" rtl="0" eaLnBrk="1" fontAlgn="base" hangingPunct="1">
        <a:spcBef>
          <a:spcPct val="0"/>
        </a:spcBef>
        <a:spcAft>
          <a:spcPct val="0"/>
        </a:spcAft>
        <a:defRPr sz="3150">
          <a:solidFill>
            <a:schemeClr val="tx2"/>
          </a:solidFill>
          <a:latin typeface="Times New Roman" charset="0"/>
        </a:defRPr>
      </a:lvl8pPr>
      <a:lvl9pPr marL="1371600" algn="l" rtl="0" eaLnBrk="1" fontAlgn="base" hangingPunct="1">
        <a:spcBef>
          <a:spcPct val="0"/>
        </a:spcBef>
        <a:spcAft>
          <a:spcPct val="0"/>
        </a:spcAft>
        <a:defRPr sz="3150">
          <a:solidFill>
            <a:schemeClr val="tx2"/>
          </a:solidFill>
          <a:latin typeface="Times New Roman" charset="0"/>
        </a:defRPr>
      </a:lvl9pPr>
    </p:titleStyle>
    <p:bodyStyle>
      <a:lvl1pPr marL="341313" indent="-341313" algn="l" rtl="0" eaLnBrk="1" fontAlgn="base" hangingPunct="1">
        <a:spcBef>
          <a:spcPct val="20000"/>
        </a:spcBef>
        <a:spcAft>
          <a:spcPct val="0"/>
        </a:spcAft>
        <a:buClr>
          <a:srgbClr val="C00000"/>
        </a:buClr>
        <a:buSzPct val="90000"/>
        <a:buFont typeface="Wingdings" pitchFamily="2" charset="2"/>
        <a:buChar char="n"/>
        <a:defRPr sz="2800">
          <a:solidFill>
            <a:schemeClr val="tx1"/>
          </a:solidFill>
          <a:latin typeface="+mn-lt"/>
          <a:ea typeface="+mn-ea"/>
          <a:cs typeface="+mn-cs"/>
        </a:defRPr>
      </a:lvl1pPr>
      <a:lvl2pPr marL="573088" indent="-230188" algn="l" rtl="0" eaLnBrk="1" fontAlgn="base" hangingPunct="1">
        <a:spcBef>
          <a:spcPct val="20000"/>
        </a:spcBef>
        <a:spcAft>
          <a:spcPct val="0"/>
        </a:spcAft>
        <a:buClr>
          <a:schemeClr val="accent1"/>
        </a:buClr>
        <a:buSzPct val="75000"/>
        <a:buFont typeface="Wingdings" pitchFamily="2" charset="2"/>
        <a:buChar char="n"/>
        <a:defRPr sz="2400">
          <a:solidFill>
            <a:schemeClr val="tx1"/>
          </a:solidFill>
          <a:latin typeface="+mn-lt"/>
        </a:defRPr>
      </a:lvl2pPr>
      <a:lvl3pPr marL="914400" indent="-228600" algn="l" rtl="0" eaLnBrk="1" fontAlgn="base" hangingPunct="1">
        <a:spcBef>
          <a:spcPct val="20000"/>
        </a:spcBef>
        <a:spcAft>
          <a:spcPct val="0"/>
        </a:spcAft>
        <a:buClr>
          <a:srgbClr val="C00000"/>
        </a:buClr>
        <a:buSzPct val="55000"/>
        <a:buFont typeface="Wingdings" pitchFamily="2" charset="2"/>
        <a:buChar char="n"/>
        <a:defRPr sz="2200">
          <a:solidFill>
            <a:schemeClr val="tx1"/>
          </a:solidFill>
          <a:latin typeface="+mn-lt"/>
        </a:defRPr>
      </a:lvl3pPr>
      <a:lvl4pPr marL="1255713" indent="-227013"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1543050" indent="-171450" algn="l" rtl="0" eaLnBrk="1" fontAlgn="base" hangingPunct="1">
        <a:spcBef>
          <a:spcPct val="20000"/>
        </a:spcBef>
        <a:spcAft>
          <a:spcPct val="0"/>
        </a:spcAft>
        <a:buClr>
          <a:srgbClr val="C00000"/>
        </a:buClr>
        <a:buFont typeface="Wingdings" pitchFamily="2" charset="2"/>
        <a:buChar char="§"/>
        <a:defRPr sz="180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6pPr>
      <a:lvl7pPr marL="22288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7pPr>
      <a:lvl8pPr marL="25717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8pPr>
      <a:lvl9pPr marL="2914650" indent="-171450" algn="l" rtl="0" eaLnBrk="1" fontAlgn="base" hangingPunct="1">
        <a:spcBef>
          <a:spcPct val="20000"/>
        </a:spcBef>
        <a:spcAft>
          <a:spcPct val="0"/>
        </a:spcAft>
        <a:buClr>
          <a:schemeClr val="accent1"/>
        </a:buClr>
        <a:buFont typeface="Wingdings" pitchFamily="2" charset="2"/>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Developmental Disabilities spending on Medicaid home and community-based services continues climb</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068664103"/>
              </p:ext>
            </p:extLst>
          </p:nvPr>
        </p:nvGraphicFramePr>
        <p:xfrm>
          <a:off x="1208903" y="1600200"/>
          <a:ext cx="10373498" cy="2320925"/>
        </p:xfrm>
        <a:graphic>
          <a:graphicData uri="http://schemas.openxmlformats.org/drawingml/2006/chart">
            <c:chart xmlns:c="http://schemas.openxmlformats.org/drawingml/2006/chart" xmlns:r="http://schemas.openxmlformats.org/officeDocument/2006/relationships" r:id="rId2"/>
          </a:graphicData>
        </a:graphic>
      </p:graphicFrame>
      <p:sp>
        <p:nvSpPr>
          <p:cNvPr id="4" name="Content Placeholder 3"/>
          <p:cNvSpPr>
            <a:spLocks noGrp="1"/>
          </p:cNvSpPr>
          <p:nvPr>
            <p:ph sz="half" idx="2"/>
          </p:nvPr>
        </p:nvSpPr>
        <p:spPr>
          <a:xfrm>
            <a:off x="1208902" y="3921131"/>
            <a:ext cx="5420498" cy="2209797"/>
          </a:xfrm>
        </p:spPr>
        <p:txBody>
          <a:bodyPr/>
          <a:lstStyle/>
          <a:p>
            <a:r>
              <a:rPr lang="en-US" sz="1500" dirty="0"/>
              <a:t>Medicaid expenditures for home and community-based services (HCBS) for individuals with developmental disabilities increased 70% in the past ten years.</a:t>
            </a:r>
          </a:p>
          <a:p>
            <a:r>
              <a:rPr lang="en-US" sz="1500" dirty="0"/>
              <a:t>The Ohio Department of Developmental Disabilities (DODD) administers three HCBS waiver programs that enable individuals with developmental disabilities to remain in their homes or community settings. These programs provide services to increase skills, competencies, and self-reliance to maximize quality of life while ensuring health and safety. </a:t>
            </a:r>
          </a:p>
        </p:txBody>
      </p:sp>
      <p:sp>
        <p:nvSpPr>
          <p:cNvPr id="6" name="TextBox 5"/>
          <p:cNvSpPr txBox="1"/>
          <p:nvPr/>
        </p:nvSpPr>
        <p:spPr>
          <a:xfrm>
            <a:off x="1208902" y="3628920"/>
            <a:ext cx="3210697" cy="261610"/>
          </a:xfrm>
          <a:prstGeom prst="rect">
            <a:avLst/>
          </a:prstGeom>
          <a:noFill/>
        </p:spPr>
        <p:txBody>
          <a:bodyPr wrap="square" rtlCol="0">
            <a:spAutoFit/>
          </a:bodyPr>
          <a:lstStyle/>
          <a:p>
            <a:r>
              <a:rPr lang="en-US" sz="1100" dirty="0">
                <a:latin typeface="+mn-lt"/>
              </a:rPr>
              <a:t>Source: Ohio Administrative Knowledge System</a:t>
            </a:r>
          </a:p>
        </p:txBody>
      </p:sp>
      <p:sp>
        <p:nvSpPr>
          <p:cNvPr id="3" name="Content Placeholder 2"/>
          <p:cNvSpPr>
            <a:spLocks noGrp="1"/>
          </p:cNvSpPr>
          <p:nvPr>
            <p:ph sz="quarter" idx="13"/>
          </p:nvPr>
        </p:nvSpPr>
        <p:spPr>
          <a:xfrm>
            <a:off x="6705600" y="3927472"/>
            <a:ext cx="4876800" cy="2203456"/>
          </a:xfrm>
        </p:spPr>
        <p:txBody>
          <a:bodyPr/>
          <a:lstStyle/>
          <a:p>
            <a:r>
              <a:rPr lang="en-US" sz="1500" dirty="0"/>
              <a:t>Institutional spending has been relatively constant. </a:t>
            </a:r>
          </a:p>
          <a:p>
            <a:r>
              <a:rPr lang="en-US" sz="1500" dirty="0"/>
              <a:t>Institutional services are provided at eight regional developmental centers (DCs) operated by DODD and at more than 400 intermediate care facilities for individuals with intellectual disabilities (ICFs/IID). Both DCs and ICFs/IID provide health care and habilitative services in a residential setting.</a:t>
            </a:r>
          </a:p>
        </p:txBody>
      </p:sp>
    </p:spTree>
    <p:extLst>
      <p:ext uri="{BB962C8B-B14F-4D97-AF65-F5344CB8AC3E}">
        <p14:creationId xmlns:p14="http://schemas.microsoft.com/office/powerpoint/2010/main" val="1457020741"/>
      </p:ext>
    </p:extLst>
  </p:cSld>
  <p:clrMapOvr>
    <a:masterClrMapping/>
  </p:clrMapOvr>
</p:sld>
</file>

<file path=ppt/theme/theme1.xml><?xml version="1.0" encoding="utf-8"?>
<a:theme xmlns:a="http://schemas.openxmlformats.org/drawingml/2006/main" name="Layers">
  <a:themeElements>
    <a:clrScheme name="Custom 1">
      <a:dk1>
        <a:sysClr val="windowText" lastClr="000000"/>
      </a:dk1>
      <a:lt1>
        <a:sysClr val="window" lastClr="FFFFFF"/>
      </a:lt1>
      <a:dk2>
        <a:srgbClr val="1F497D"/>
      </a:dk2>
      <a:lt2>
        <a:srgbClr val="EEECE1"/>
      </a:lt2>
      <a:accent1>
        <a:srgbClr val="002163"/>
      </a:accent1>
      <a:accent2>
        <a:srgbClr val="C0504D"/>
      </a:accent2>
      <a:accent3>
        <a:srgbClr val="9BBB59"/>
      </a:accent3>
      <a:accent4>
        <a:srgbClr val="FF0000"/>
      </a:accent4>
      <a:accent5>
        <a:srgbClr val="4BACC6"/>
      </a:accent5>
      <a:accent6>
        <a:srgbClr val="F79646"/>
      </a:accent6>
      <a:hlink>
        <a:srgbClr val="0070C0"/>
      </a:hlink>
      <a:folHlink>
        <a:srgbClr val="0070C0"/>
      </a:folHlink>
    </a:clrScheme>
    <a:fontScheme name="FN font them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Office Them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Office Them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Office Them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hio Facts Template" id="{E404861F-B855-4DEC-899E-E79C2730D62E}" vid="{D0818006-65A8-4B56-8F9D-DC057FBD129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Ohio Facts Template</Template>
  <TotalTime>270</TotalTime>
  <Words>165</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Wingdings</vt:lpstr>
      <vt:lpstr>Layers</vt:lpstr>
      <vt:lpstr>Developmental Disabilities spending on Medicaid home and community-based services continues climb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Heading</dc:title>
  <dc:creator>Brandon T. Minster</dc:creator>
  <cp:lastModifiedBy>Zach Gleim</cp:lastModifiedBy>
  <cp:revision>23</cp:revision>
  <cp:lastPrinted>2022-05-16T19:03:05Z</cp:lastPrinted>
  <dcterms:created xsi:type="dcterms:W3CDTF">2022-07-27T17:41:02Z</dcterms:created>
  <dcterms:modified xsi:type="dcterms:W3CDTF">2024-08-26T14:58:00Z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