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65"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102" autoAdjust="0"/>
    <p:restoredTop sz="75976" autoAdjust="0"/>
  </p:normalViewPr>
  <p:slideViewPr>
    <p:cSldViewPr>
      <p:cViewPr varScale="1">
        <p:scale>
          <a:sx n="86" d="100"/>
          <a:sy n="86" d="100"/>
        </p:scale>
        <p:origin x="1027" y="5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750" b="0" i="0" u="none" strike="noStrike" kern="1200" spc="0" baseline="0">
                <a:solidFill>
                  <a:schemeClr val="tx1"/>
                </a:solidFill>
                <a:latin typeface="+mn-lt"/>
                <a:ea typeface="+mn-ea"/>
                <a:cs typeface="+mn-cs"/>
              </a:defRPr>
            </a:pPr>
            <a:r>
              <a:rPr lang="en-US" sz="1750" dirty="0">
                <a:solidFill>
                  <a:schemeClr val="tx1"/>
                </a:solidFill>
              </a:rPr>
              <a:t>Medicaid</a:t>
            </a:r>
            <a:r>
              <a:rPr lang="en-US" sz="1750" baseline="0" dirty="0">
                <a:solidFill>
                  <a:schemeClr val="tx1"/>
                </a:solidFill>
              </a:rPr>
              <a:t> Institution &amp; Waiver Spending (inflation-adjusted $ in millions), FY 2015-FY 2024</a:t>
            </a:r>
            <a:endParaRPr lang="en-US" sz="1750" dirty="0">
              <a:solidFill>
                <a:schemeClr val="tx1"/>
              </a:solidFill>
            </a:endParaRPr>
          </a:p>
        </c:rich>
      </c:tx>
      <c:layout>
        <c:manualLayout>
          <c:xMode val="edge"/>
          <c:yMode val="edge"/>
          <c:x val="0.10541352589068796"/>
          <c:y val="3.2831737346101231E-2"/>
        </c:manualLayout>
      </c:layout>
      <c:overlay val="0"/>
      <c:spPr>
        <a:noFill/>
        <a:ln>
          <a:noFill/>
        </a:ln>
        <a:effectLst/>
      </c:spPr>
      <c:txPr>
        <a:bodyPr rot="0" spcFirstLastPara="1" vertOverflow="ellipsis" vert="horz" wrap="square" anchor="ctr" anchorCtr="1"/>
        <a:lstStyle/>
        <a:p>
          <a:pPr>
            <a:defRPr sz="175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Institutions</c:v>
                </c:pt>
              </c:strCache>
            </c:strRef>
          </c:tx>
          <c:spPr>
            <a:ln w="28575" cap="rnd">
              <a:solidFill>
                <a:schemeClr val="accent1"/>
              </a:solidFill>
              <a:round/>
            </a:ln>
            <a:effectLst/>
          </c:spPr>
          <c:marker>
            <c:symbol val="triang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Sheet1!$B$2:$B$11</c:f>
              <c:numCache>
                <c:formatCode>"$"#,##0.0</c:formatCode>
                <c:ptCount val="10"/>
                <c:pt idx="0">
                  <c:v>728.5</c:v>
                </c:pt>
                <c:pt idx="1">
                  <c:v>719.5</c:v>
                </c:pt>
                <c:pt idx="2">
                  <c:v>697.8</c:v>
                </c:pt>
                <c:pt idx="3">
                  <c:v>636.4</c:v>
                </c:pt>
                <c:pt idx="4">
                  <c:v>656.5</c:v>
                </c:pt>
                <c:pt idx="5">
                  <c:v>680</c:v>
                </c:pt>
                <c:pt idx="6">
                  <c:v>629.29999999999995</c:v>
                </c:pt>
                <c:pt idx="7">
                  <c:v>636.1</c:v>
                </c:pt>
                <c:pt idx="8">
                  <c:v>582.9</c:v>
                </c:pt>
                <c:pt idx="9">
                  <c:v>711.6</c:v>
                </c:pt>
              </c:numCache>
            </c:numRef>
          </c:val>
          <c:smooth val="0"/>
          <c:extLst>
            <c:ext xmlns:c16="http://schemas.microsoft.com/office/drawing/2014/chart" uri="{C3380CC4-5D6E-409C-BE32-E72D297353CC}">
              <c16:uniqueId val="{00000000-5167-450A-A28F-3BF622BB1566}"/>
            </c:ext>
          </c:extLst>
        </c:ser>
        <c:ser>
          <c:idx val="1"/>
          <c:order val="1"/>
          <c:tx>
            <c:strRef>
              <c:f>Sheet1!$C$1</c:f>
              <c:strCache>
                <c:ptCount val="1"/>
                <c:pt idx="0">
                  <c:v>Waivers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9"/>
              <c:layout>
                <c:manualLayout>
                  <c:x val="-2.9495045901631441E-2"/>
                  <c:y val="-3.99724247875308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568-4302-83F7-EEC9B8F9F6B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FY 2015</c:v>
                </c:pt>
                <c:pt idx="1">
                  <c:v>FY 2016</c:v>
                </c:pt>
                <c:pt idx="2">
                  <c:v>FY 2017</c:v>
                </c:pt>
                <c:pt idx="3">
                  <c:v>FY 2018</c:v>
                </c:pt>
                <c:pt idx="4">
                  <c:v>FY 2019</c:v>
                </c:pt>
                <c:pt idx="5">
                  <c:v>FY 2020</c:v>
                </c:pt>
                <c:pt idx="6">
                  <c:v>FY 2021</c:v>
                </c:pt>
                <c:pt idx="7">
                  <c:v>FY 2022</c:v>
                </c:pt>
                <c:pt idx="8">
                  <c:v>FY 2023</c:v>
                </c:pt>
                <c:pt idx="9">
                  <c:v>FY 2024</c:v>
                </c:pt>
              </c:strCache>
            </c:strRef>
          </c:cat>
          <c:val>
            <c:numRef>
              <c:f>Sheet1!$C$2:$C$11</c:f>
              <c:numCache>
                <c:formatCode>"$"#,##0.0</c:formatCode>
                <c:ptCount val="10"/>
                <c:pt idx="0">
                  <c:v>1365.3</c:v>
                </c:pt>
                <c:pt idx="1">
                  <c:v>1510.5</c:v>
                </c:pt>
                <c:pt idx="2">
                  <c:v>1585</c:v>
                </c:pt>
                <c:pt idx="3">
                  <c:v>1711.5</c:v>
                </c:pt>
                <c:pt idx="4">
                  <c:v>1743.4</c:v>
                </c:pt>
                <c:pt idx="5">
                  <c:v>1877.5</c:v>
                </c:pt>
                <c:pt idx="6">
                  <c:v>2064.1999999999998</c:v>
                </c:pt>
                <c:pt idx="7">
                  <c:v>1944.8</c:v>
                </c:pt>
                <c:pt idx="8">
                  <c:v>2020.7</c:v>
                </c:pt>
                <c:pt idx="9">
                  <c:v>2319.8000000000002</c:v>
                </c:pt>
              </c:numCache>
            </c:numRef>
          </c:val>
          <c:smooth val="0"/>
          <c:extLst>
            <c:ext xmlns:c16="http://schemas.microsoft.com/office/drawing/2014/chart" uri="{C3380CC4-5D6E-409C-BE32-E72D297353CC}">
              <c16:uniqueId val="{00000001-5167-450A-A28F-3BF622BB1566}"/>
            </c:ext>
          </c:extLst>
        </c:ser>
        <c:dLbls>
          <c:showLegendKey val="0"/>
          <c:showVal val="0"/>
          <c:showCatName val="0"/>
          <c:showSerName val="0"/>
          <c:showPercent val="0"/>
          <c:showBubbleSize val="0"/>
        </c:dLbls>
        <c:marker val="1"/>
        <c:smooth val="0"/>
        <c:axId val="528983816"/>
        <c:axId val="528987424"/>
      </c:lineChart>
      <c:catAx>
        <c:axId val="528983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8987424"/>
        <c:crosses val="autoZero"/>
        <c:auto val="1"/>
        <c:lblAlgn val="ctr"/>
        <c:lblOffset val="100"/>
        <c:noMultiLvlLbl val="0"/>
      </c:catAx>
      <c:valAx>
        <c:axId val="52898742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8983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Developmental Disabilities spending on Medicaid home and community-based services continues climb</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1068664103"/>
              </p:ext>
            </p:extLst>
          </p:nvPr>
        </p:nvGraphicFramePr>
        <p:xfrm>
          <a:off x="1208903" y="1600200"/>
          <a:ext cx="10373498" cy="2320925"/>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p:cNvSpPr>
            <a:spLocks noGrp="1"/>
          </p:cNvSpPr>
          <p:nvPr>
            <p:ph sz="half" idx="2"/>
          </p:nvPr>
        </p:nvSpPr>
        <p:spPr>
          <a:xfrm>
            <a:off x="1208902" y="3921131"/>
            <a:ext cx="5420498" cy="2209797"/>
          </a:xfrm>
        </p:spPr>
        <p:txBody>
          <a:bodyPr/>
          <a:lstStyle/>
          <a:p>
            <a:r>
              <a:rPr lang="en-US" sz="1500" dirty="0"/>
              <a:t>Medicaid expenditures for home and community-based services (HCBS) for individuals with developmental disabilities increased 70% in the past ten years.</a:t>
            </a:r>
          </a:p>
          <a:p>
            <a:r>
              <a:rPr lang="en-US" sz="1500" dirty="0"/>
              <a:t>The Ohio Department of Developmental Disabilities (DODD) administers three HCBS waiver programs that enable individuals with developmental disabilities to remain in their homes or community settings. These programs provide services to increase skills, competencies, and self-reliance to maximize quality of life while ensuring health and safety. </a:t>
            </a:r>
          </a:p>
        </p:txBody>
      </p:sp>
      <p:sp>
        <p:nvSpPr>
          <p:cNvPr id="6" name="TextBox 5"/>
          <p:cNvSpPr txBox="1"/>
          <p:nvPr/>
        </p:nvSpPr>
        <p:spPr>
          <a:xfrm>
            <a:off x="1208902" y="3628920"/>
            <a:ext cx="3210697" cy="261610"/>
          </a:xfrm>
          <a:prstGeom prst="rect">
            <a:avLst/>
          </a:prstGeom>
          <a:noFill/>
        </p:spPr>
        <p:txBody>
          <a:bodyPr wrap="square" rtlCol="0">
            <a:spAutoFit/>
          </a:bodyPr>
          <a:lstStyle/>
          <a:p>
            <a:r>
              <a:rPr lang="en-US" sz="1100" dirty="0">
                <a:latin typeface="+mn-lt"/>
              </a:rPr>
              <a:t>Source: Ohio Administrative Knowledge System</a:t>
            </a:r>
          </a:p>
        </p:txBody>
      </p:sp>
      <p:sp>
        <p:nvSpPr>
          <p:cNvPr id="3" name="Content Placeholder 2"/>
          <p:cNvSpPr>
            <a:spLocks noGrp="1"/>
          </p:cNvSpPr>
          <p:nvPr>
            <p:ph sz="quarter" idx="13"/>
          </p:nvPr>
        </p:nvSpPr>
        <p:spPr>
          <a:xfrm>
            <a:off x="6705600" y="3927472"/>
            <a:ext cx="4876800" cy="2203456"/>
          </a:xfrm>
        </p:spPr>
        <p:txBody>
          <a:bodyPr/>
          <a:lstStyle/>
          <a:p>
            <a:r>
              <a:rPr lang="en-US" sz="1500" dirty="0"/>
              <a:t>Institutional spending has been relatively constant. </a:t>
            </a:r>
          </a:p>
          <a:p>
            <a:r>
              <a:rPr lang="en-US" sz="1500" dirty="0"/>
              <a:t>Institutional services are provided at eight regional developmental centers (DCs) operated by DODD and at more than 400 intermediate care facilities for individuals with intellectual disabilities (ICFs/IID). Both DCs and ICFs/IID provide health care and habilitative services in a residential setting.</a:t>
            </a:r>
          </a:p>
        </p:txBody>
      </p:sp>
    </p:spTree>
    <p:extLst>
      <p:ext uri="{BB962C8B-B14F-4D97-AF65-F5344CB8AC3E}">
        <p14:creationId xmlns:p14="http://schemas.microsoft.com/office/powerpoint/2010/main" val="1457020741"/>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270</TotalTime>
  <Words>165</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Developmental Disabilities spending on Medicaid home and community-based services continues climb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Brandon T. Minster</dc:creator>
  <cp:lastModifiedBy>Zach Gleim</cp:lastModifiedBy>
  <cp:revision>23</cp:revision>
  <cp:lastPrinted>2022-05-16T19:03:05Z</cp:lastPrinted>
  <dcterms:created xsi:type="dcterms:W3CDTF">2022-07-27T17:41:02Z</dcterms:created>
  <dcterms:modified xsi:type="dcterms:W3CDTF">2024-08-26T14:58:00Z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