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75976" autoAdjust="0"/>
  </p:normalViewPr>
  <p:slideViewPr>
    <p:cSldViewPr>
      <p:cViewPr>
        <p:scale>
          <a:sx n="125" d="100"/>
          <a:sy n="125" d="100"/>
        </p:scale>
        <p:origin x="31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Distributions from Local Government Funds, 2022</a:t>
            </a:r>
          </a:p>
        </c:rich>
      </c:tx>
      <c:layout>
        <c:manualLayout>
          <c:xMode val="edge"/>
          <c:yMode val="edge"/>
          <c:x val="9.7036745406824151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2-442D-9A2C-7FB4CB776B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48B9-B52A-43964B10A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2-442D-9A2C-7FB4CB776B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48B9-B52A-43964B10AA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48B9-B52A-43964B10AA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48B9-B52A-43964B10AA3B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48B9-B52A-43964B10AA3B}"/>
              </c:ext>
            </c:extLst>
          </c:dPt>
          <c:dLbls>
            <c:dLbl>
              <c:idx val="0"/>
              <c:layout>
                <c:manualLayout>
                  <c:x val="0.13111023622047241"/>
                  <c:y val="-0.2124271501801588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72-442D-9A2C-7FB4CB776BC1}"/>
                </c:ext>
              </c:extLst>
            </c:dLbl>
            <c:dLbl>
              <c:idx val="1"/>
              <c:layout>
                <c:manualLayout>
                  <c:x val="0.11191944276196245"/>
                  <c:y val="0.1677488702139282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97-48B9-B52A-43964B10AA3B}"/>
                </c:ext>
              </c:extLst>
            </c:dLbl>
            <c:dLbl>
              <c:idx val="2"/>
              <c:layout>
                <c:manualLayout>
                  <c:x val="-0.15639271653543307"/>
                  <c:y val="0.1572002273366845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72-442D-9A2C-7FB4CB776BC1}"/>
                </c:ext>
              </c:extLst>
            </c:dLbl>
            <c:dLbl>
              <c:idx val="3"/>
              <c:layout>
                <c:manualLayout>
                  <c:x val="-6.9581061982636791E-2"/>
                  <c:y val="6.93553459987083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97-48B9-B52A-43964B10AA3B}"/>
                </c:ext>
              </c:extLst>
            </c:dLbl>
            <c:dLbl>
              <c:idx val="4"/>
              <c:layout>
                <c:manualLayout>
                  <c:x val="-7.6773470623864512E-2"/>
                  <c:y val="-3.614432568738998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97-48B9-B52A-43964B10AA3B}"/>
                </c:ext>
              </c:extLst>
            </c:dLbl>
            <c:dLbl>
              <c:idx val="5"/>
              <c:layout>
                <c:manualLayout>
                  <c:x val="-2.0727034120734907E-2"/>
                  <c:y val="7.413956927423305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752109832424794"/>
                      <c:h val="0.131268395234758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F97-48B9-B52A-43964B10AA3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Public Library Fund</c:v>
                </c:pt>
                <c:pt idx="1">
                  <c:v>Cities </c:v>
                </c:pt>
                <c:pt idx="2">
                  <c:v>Counties</c:v>
                </c:pt>
                <c:pt idx="3">
                  <c:v>Townships</c:v>
                </c:pt>
                <c:pt idx="4">
                  <c:v>Villages </c:v>
                </c:pt>
                <c:pt idx="5">
                  <c:v>Special Districts</c:v>
                </c:pt>
              </c:strCache>
            </c:strRef>
          </c:cat>
          <c:val>
            <c:numRef>
              <c:f>Sheet1!$B$2:$B$7</c:f>
              <c:numCache>
                <c:formatCode>"$"#,##0_);[Red]\("$"#,##0\)</c:formatCode>
                <c:ptCount val="6"/>
                <c:pt idx="0">
                  <c:v>502.38768637999993</c:v>
                </c:pt>
                <c:pt idx="1">
                  <c:v>234.94901657999992</c:v>
                </c:pt>
                <c:pt idx="2">
                  <c:v>161.89672576999999</c:v>
                </c:pt>
                <c:pt idx="3">
                  <c:v>50.770260887500015</c:v>
                </c:pt>
                <c:pt idx="4">
                  <c:v>27.994810060000024</c:v>
                </c:pt>
                <c:pt idx="5">
                  <c:v>5.8248548000000007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2-442D-9A2C-7FB4CB776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0.01538</cdr:x>
      <cdr:y>0.185</cdr:y>
    </cdr:from>
    <cdr:to>
      <cdr:x>0.29231</cdr:x>
      <cdr:y>0.25227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838201"/>
          <a:ext cx="1371634" cy="304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Total: $984 million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9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9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9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9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Local government funds support units of local government and public libraries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943600" y="1600200"/>
            <a:ext cx="5638800" cy="4530724"/>
          </a:xfrm>
        </p:spPr>
        <p:txBody>
          <a:bodyPr/>
          <a:lstStyle/>
          <a:p>
            <a:r>
              <a:rPr lang="en-US" sz="2000" dirty="0"/>
              <a:t>State revenue sharing of about $984 million was paid through the Local Government Fund (LGF) and Public Library Fund (PLF) in 2022.</a:t>
            </a:r>
          </a:p>
          <a:p>
            <a:r>
              <a:rPr lang="en-US" sz="2000" dirty="0"/>
              <a:t>LGF money goes to counties, cities, townships, villages, and special districts, mostly parks. Most PLF money goes to public libraries, also to local governments.</a:t>
            </a:r>
          </a:p>
          <a:p>
            <a:r>
              <a:rPr lang="en-US" sz="2000" dirty="0"/>
              <a:t>County budget commissions determine the distribution of money from the LGF and PLF to political subdivisions based on rules set by each, or a statutory formula. Part of LGF money is retained for county use.</a:t>
            </a:r>
          </a:p>
          <a:p>
            <a:r>
              <a:rPr lang="en-US" sz="2000" dirty="0"/>
              <a:t>In FY 2024 and FY 2025, each fund receives 1.70% of total GRF tax revenues in codified law.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9816180"/>
              </p:ext>
            </p:extLst>
          </p:nvPr>
        </p:nvGraphicFramePr>
        <p:xfrm>
          <a:off x="990600" y="1600199"/>
          <a:ext cx="4953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73851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Department of Taxation</a:t>
            </a:r>
          </a:p>
        </p:txBody>
      </p:sp>
    </p:spTree>
    <p:extLst>
      <p:ext uri="{BB962C8B-B14F-4D97-AF65-F5344CB8AC3E}">
        <p14:creationId xmlns:p14="http://schemas.microsoft.com/office/powerpoint/2010/main" val="3845633915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544</TotalTime>
  <Words>165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Local government funds support units of local government and public libraries 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Phil Cummins</dc:creator>
  <cp:lastModifiedBy>Zach Gleim</cp:lastModifiedBy>
  <cp:revision>31</cp:revision>
  <cp:lastPrinted>2022-06-07T17:37:29Z</cp:lastPrinted>
  <dcterms:created xsi:type="dcterms:W3CDTF">2022-06-07T16:15:50Z</dcterms:created>
  <dcterms:modified xsi:type="dcterms:W3CDTF">2024-08-07T13:04:17Z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