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6"/>
  </p:notesMasterIdLst>
  <p:handoutMasterIdLst>
    <p:handoutMasterId r:id="rId7"/>
  </p:handoutMasterIdLst>
  <p:sldIdLst>
    <p:sldId id="273" r:id="rId2"/>
    <p:sldId id="274" r:id="rId3"/>
    <p:sldId id="264" r:id="rId4"/>
    <p:sldId id="272" r:id="rId5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75" autoAdjust="0"/>
    <p:restoredTop sz="75976" autoAdjust="0"/>
  </p:normalViewPr>
  <p:slideViewPr>
    <p:cSldViewPr>
      <p:cViewPr varScale="1">
        <p:scale>
          <a:sx n="114" d="100"/>
          <a:sy n="114" d="100"/>
        </p:scale>
        <p:origin x="768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Net Property Taxes Collectible by Property Type</a:t>
            </a:r>
          </a:p>
        </c:rich>
      </c:tx>
      <c:layout>
        <c:manualLayout>
          <c:xMode val="edge"/>
          <c:yMode val="edge"/>
          <c:x val="0.18243967487934973"/>
          <c:y val="8.409250175192712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Sheet1!$B$2:$B$14</c:f>
              <c:numCache>
                <c:formatCode>"$"#,##0.0</c:formatCode>
                <c:ptCount val="13"/>
                <c:pt idx="0">
                  <c:v>12.81607087229</c:v>
                </c:pt>
                <c:pt idx="1">
                  <c:v>12.886955055590001</c:v>
                </c:pt>
                <c:pt idx="2">
                  <c:v>13.009116359800002</c:v>
                </c:pt>
                <c:pt idx="3">
                  <c:v>13.370215111469999</c:v>
                </c:pt>
                <c:pt idx="4">
                  <c:v>13.697135305269999</c:v>
                </c:pt>
                <c:pt idx="5">
                  <c:v>13.92270245277</c:v>
                </c:pt>
                <c:pt idx="6">
                  <c:v>14.40444390659</c:v>
                </c:pt>
                <c:pt idx="7">
                  <c:v>14.79652909649</c:v>
                </c:pt>
                <c:pt idx="8">
                  <c:v>15.262943677729998</c:v>
                </c:pt>
                <c:pt idx="9">
                  <c:v>15.562734811810001</c:v>
                </c:pt>
                <c:pt idx="10">
                  <c:v>16.230854005070004</c:v>
                </c:pt>
                <c:pt idx="11">
                  <c:v>16.678943815749996</c:v>
                </c:pt>
                <c:pt idx="12">
                  <c:v>17.153830373560002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32-4985-8CD8-6FE62A3FD09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Tangible Personal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Sheet1!$C$2:$C$14</c:f>
              <c:numCache>
                <c:formatCode>"$"#,##0.0</c:formatCode>
                <c:ptCount val="13"/>
                <c:pt idx="0">
                  <c:v>0.77564511628064869</c:v>
                </c:pt>
                <c:pt idx="1">
                  <c:v>0.78446992987979003</c:v>
                </c:pt>
                <c:pt idx="2">
                  <c:v>0.86210939631501038</c:v>
                </c:pt>
                <c:pt idx="3">
                  <c:v>0.93464618783584996</c:v>
                </c:pt>
                <c:pt idx="4">
                  <c:v>1.0131939750083401</c:v>
                </c:pt>
                <c:pt idx="5">
                  <c:v>1.1032048958682308</c:v>
                </c:pt>
                <c:pt idx="6">
                  <c:v>1.2533759789999999</c:v>
                </c:pt>
                <c:pt idx="7">
                  <c:v>1.3281232180547005</c:v>
                </c:pt>
                <c:pt idx="8">
                  <c:v>1.5159462608699998</c:v>
                </c:pt>
                <c:pt idx="9">
                  <c:v>1.9544277999999999</c:v>
                </c:pt>
                <c:pt idx="10">
                  <c:v>2.0925070227599996</c:v>
                </c:pt>
                <c:pt idx="11">
                  <c:v>2.1664551528300002</c:v>
                </c:pt>
                <c:pt idx="12">
                  <c:v>2.3033656572799992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32-4985-8CD8-6FE62A3FD0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"/>
        <c:overlap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>
                    <a:solidFill>
                      <a:schemeClr val="tx1"/>
                    </a:solidFill>
                  </a:rPr>
                  <a:t>Billions</a:t>
                </a:r>
              </a:p>
            </c:rich>
          </c:tx>
          <c:layout>
            <c:manualLayout>
              <c:xMode val="edge"/>
              <c:yMode val="edge"/>
              <c:x val="5.5281814000054117E-3"/>
              <c:y val="0.4271047128218993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 w="127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Ohio’s Local Tax Revenue by Source, FY 2021</a:t>
            </a:r>
          </a:p>
        </c:rich>
      </c:tx>
      <c:layout>
        <c:manualLayout>
          <c:xMode val="edge"/>
          <c:yMode val="edge"/>
          <c:x val="0.12911843832020997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3610980530418773"/>
          <c:y val="0.10213045373532932"/>
          <c:w val="0.68559681905433467"/>
          <c:h val="0.7725575928797268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Donut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8A-4ACC-8A82-D6781CCC0CE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8A-4ACC-8A82-D6781CCC0CE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48A-4ACC-8A82-D6781CCC0CE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48A-4ACC-8A82-D6781CCC0CE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58A8-4951-A181-292D6EF3C052}"/>
              </c:ext>
            </c:extLst>
          </c:dPt>
          <c:dLbls>
            <c:dLbl>
              <c:idx val="1"/>
              <c:layout>
                <c:manualLayout>
                  <c:x val="-6.2499999999999917E-3"/>
                  <c:y val="-7.007598121713410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38100" tIns="19050" rIns="38100" bIns="19050" anchor="ctr">
                  <a:noAutofit/>
                </a:bodyPr>
                <a:lstStyle/>
                <a:p>
                  <a:pPr>
                    <a:defRPr sz="12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3925000000000001"/>
                      <c:h val="0.115767344078486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48A-4ACC-8A82-D6781CCC0CEC}"/>
                </c:ext>
              </c:extLst>
            </c:dLbl>
            <c:dLbl>
              <c:idx val="2"/>
              <c:layout>
                <c:manualLayout>
                  <c:x val="-6.2500000000000003E-3"/>
                  <c:y val="1.1212333566923565E-2"/>
                </c:manualLayout>
              </c:layout>
              <c:tx>
                <c:rich>
                  <a:bodyPr/>
                  <a:lstStyle/>
                  <a:p>
                    <a:fld id="{6A5E416A-4CCB-48AA-B0CB-B887F1674460}" type="CATEGORYNAME">
                      <a:rPr lang="en-US" smtClean="0"/>
                      <a:pPr/>
                      <a:t>[CATEGORY NAME]</a:t>
                    </a:fld>
                    <a:endParaRPr lang="en-US" dirty="0"/>
                  </a:p>
                  <a:p>
                    <a:r>
                      <a:rPr lang="en-US" baseline="0" dirty="0"/>
                      <a:t> </a:t>
                    </a:r>
                    <a:fld id="{964B149C-EFEC-4EB4-9C32-66EF9A5C49FC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48A-4ACC-8A82-D6781CCC0CEC}"/>
                </c:ext>
              </c:extLst>
            </c:dLbl>
            <c:dLbl>
              <c:idx val="3"/>
              <c:layout>
                <c:manualLayout>
                  <c:x val="0.14493175853018372"/>
                  <c:y val="9.8107918710581121E-3"/>
                </c:manualLayout>
              </c:layout>
              <c:tx>
                <c:rich>
                  <a:bodyPr vertOverflow="overflow" horzOverflow="overflow" wrap="square" lIns="36576" tIns="19050" rIns="38100" bIns="19050" anchor="b" anchorCtr="0">
                    <a:noAutofit/>
                  </a:bodyPr>
                  <a:lstStyle/>
                  <a:p>
                    <a:pPr>
                      <a:defRPr sz="1200">
                        <a:solidFill>
                          <a:schemeClr val="tx1"/>
                        </a:solidFill>
                      </a:defRPr>
                    </a:pPr>
                    <a:fld id="{78F9602F-88D2-4F57-97C9-CE3E88415893}" type="CATEGORYNAME">
                      <a:rPr lang="en-US" sz="1200" dirty="0">
                        <a:solidFill>
                          <a:schemeClr val="tx1"/>
                        </a:solidFill>
                      </a:rPr>
                      <a:pPr>
                        <a:defRPr sz="1200">
                          <a:solidFill>
                            <a:schemeClr val="tx1"/>
                          </a:solidFill>
                        </a:defRPr>
                      </a:pPr>
                      <a:t>[CATEGORY NAME]</a:t>
                    </a:fld>
                    <a:r>
                      <a:rPr lang="en-US" sz="1200" baseline="0" dirty="0">
                        <a:solidFill>
                          <a:schemeClr val="tx1"/>
                        </a:solidFill>
                      </a:rPr>
                      <a:t> </a:t>
                    </a:r>
                  </a:p>
                  <a:p>
                    <a:pPr>
                      <a:defRPr sz="1200">
                        <a:solidFill>
                          <a:schemeClr val="tx1"/>
                        </a:solidFill>
                      </a:defRPr>
                    </a:pPr>
                    <a:fld id="{F48A1169-812F-429A-A026-14C3F1600E48}" type="VALUE">
                      <a:rPr lang="en-US" sz="1200" baseline="0" smtClean="0">
                        <a:solidFill>
                          <a:schemeClr val="tx1"/>
                        </a:solidFill>
                      </a:rPr>
                      <a:pPr>
                        <a:defRPr sz="1200"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7513671798487879"/>
                      <c:h val="0.1362720094466117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48A-4ACC-8A82-D6781CCC0CE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0161E9C4-546B-4642-A57D-011909008EA2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 </a:t>
                    </a:r>
                  </a:p>
                  <a:p>
                    <a:fld id="{38C9941C-7A63-444A-9D49-3197DF76105D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58A8-4951-A181-292D6EF3C0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spAutoFit/>
              </a:bodyPr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leaderLines>
              <c:spPr>
                <a:ln>
                  <a:noFill/>
                </a:ln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Sheet1!$A$2:$A$5</c:f>
              <c:strCache>
                <c:ptCount val="4"/>
                <c:pt idx="0">
                  <c:v>Property Taxes</c:v>
                </c:pt>
                <c:pt idx="1">
                  <c:v>Sales and Use Taxes</c:v>
                </c:pt>
                <c:pt idx="2">
                  <c:v>Income Taxes</c:v>
                </c:pt>
                <c:pt idx="3">
                  <c:v>Other Taxes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0.65335622779495439</c:v>
                </c:pt>
                <c:pt idx="1">
                  <c:v>9.8629886076325821E-2</c:v>
                </c:pt>
                <c:pt idx="2">
                  <c:v>0.22276706259569556</c:v>
                </c:pt>
                <c:pt idx="3">
                  <c:v>2.5246823533024269E-2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8A-4ACC-8A82-D6781CCC0CE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99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Ohio’s Local Tax Revenue Growth, FY 2010-FY 2021</a:t>
            </a:r>
            <a:endParaRPr lang="en-US" dirty="0">
              <a:effectLst/>
            </a:endParaRPr>
          </a:p>
        </c:rich>
      </c:tx>
      <c:layout>
        <c:manualLayout>
          <c:xMode val="edge"/>
          <c:yMode val="edge"/>
          <c:x val="0.29436787343730791"/>
          <c:y val="1.351351351351351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2615296366191139E-2"/>
          <c:y val="0.20030786692204014"/>
          <c:w val="0.93269232530506685"/>
          <c:h val="0.756022203305667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Local Tax Revenue Growth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1.2243648607284971E-3"/>
                  <c:y val="1.35135135135134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9F-4767-B5ED-91EED20B6E16}"/>
                </c:ext>
              </c:extLst>
            </c:dLbl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0857055402509945E-2"/>
                      <c:h val="7.93243243243243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1710-4A7D-A057-7750BC93888A}"/>
                </c:ext>
              </c:extLst>
            </c:dLbl>
            <c:dLbl>
              <c:idx val="9"/>
              <c:layout>
                <c:manualLayout>
                  <c:x val="0"/>
                  <c:y val="2.70268496843300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non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0857055402509945E-2"/>
                      <c:h val="8.67883237568276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352-458B-8D8F-94F509BA8E2D}"/>
                </c:ext>
              </c:extLst>
            </c:dLbl>
            <c:dLbl>
              <c:idx val="11"/>
              <c:layout>
                <c:manualLayout>
                  <c:x val="-2.4487297214571737E-3"/>
                  <c:y val="9.00900900900898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F9F-4767-B5ED-91EED20B6E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non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Sheet1!$B$2:$B$13</c:f>
              <c:numCache>
                <c:formatCode>0.0%</c:formatCode>
                <c:ptCount val="12"/>
                <c:pt idx="0">
                  <c:v>-7.7597855455124876E-3</c:v>
                </c:pt>
                <c:pt idx="1">
                  <c:v>2.0604037069583248E-2</c:v>
                </c:pt>
                <c:pt idx="2">
                  <c:v>2.0601300016441337E-2</c:v>
                </c:pt>
                <c:pt idx="3">
                  <c:v>2.3115788422839012E-2</c:v>
                </c:pt>
                <c:pt idx="4">
                  <c:v>1.8152886267667423E-2</c:v>
                </c:pt>
                <c:pt idx="5">
                  <c:v>3.4308223836539531E-2</c:v>
                </c:pt>
                <c:pt idx="6">
                  <c:v>3.6126141563220582E-2</c:v>
                </c:pt>
                <c:pt idx="7">
                  <c:v>5.1245466177337606E-2</c:v>
                </c:pt>
                <c:pt idx="8">
                  <c:v>3.6385496677860951E-2</c:v>
                </c:pt>
                <c:pt idx="9">
                  <c:v>-1.8985096287832404E-3</c:v>
                </c:pt>
                <c:pt idx="10">
                  <c:v>4.6482098506916314E-2</c:v>
                </c:pt>
                <c:pt idx="11">
                  <c:v>5.3638718973995525E-2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DB-42A7-8295-BFB5412143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b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500"/>
        <c:tickLblSkip val="1"/>
        <c:tickMarkSkip val="100"/>
        <c:noMultiLvlLbl val="0"/>
      </c:catAx>
      <c:valAx>
        <c:axId val="463494152"/>
        <c:scaling>
          <c:orientation val="minMax"/>
          <c:max val="7.2000000000000008E-2"/>
          <c:min val="-1.0000000000000002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0.325</cdr:x>
      <cdr:y>0.46251</cdr:y>
    </cdr:from>
    <cdr:to>
      <cdr:x>0.63343</cdr:x>
      <cdr:y>0.52978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81199" y="2095506"/>
          <a:ext cx="1880189" cy="3047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200" dirty="0">
              <a:solidFill>
                <a:schemeClr val="tx1"/>
              </a:solidFill>
            </a:rPr>
            <a:t>Total: $27.94 billion</a:t>
          </a:r>
          <a:endParaRPr lang="en-US" sz="1200" dirty="0">
            <a:solidFill>
              <a:schemeClr val="bg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Local Government Tax Revenues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828800" y="3962400"/>
            <a:ext cx="9144000" cy="16002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305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7813"/>
            <a:ext cx="10591800" cy="1143000"/>
          </a:xfrm>
        </p:spPr>
        <p:txBody>
          <a:bodyPr/>
          <a:lstStyle/>
          <a:p>
            <a:r>
              <a:rPr lang="en-US" dirty="0"/>
              <a:t>Property tax revenues reach new high in 2022</a:t>
            </a:r>
          </a:p>
        </p:txBody>
      </p:sp>
      <p:graphicFrame>
        <p:nvGraphicFramePr>
          <p:cNvPr id="17" name="Content Placeholder 6">
            <a:extLst>
              <a:ext uri="{FF2B5EF4-FFF2-40B4-BE49-F238E27FC236}">
                <a16:creationId xmlns:a16="http://schemas.microsoft.com/office/drawing/2014/main" id="{D358EAF4-877A-B7A4-235D-09D70087C1E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73590018"/>
              </p:ext>
            </p:extLst>
          </p:nvPr>
        </p:nvGraphicFramePr>
        <p:xfrm>
          <a:off x="838200" y="1549788"/>
          <a:ext cx="70866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7E48A781-A949-296C-430C-D90EFF93D081}"/>
              </a:ext>
            </a:extLst>
          </p:cNvPr>
          <p:cNvSpPr txBox="1">
            <a:spLocks/>
          </p:cNvSpPr>
          <p:nvPr/>
        </p:nvSpPr>
        <p:spPr>
          <a:xfrm>
            <a:off x="8153400" y="1828800"/>
            <a:ext cx="3733800" cy="3810000"/>
          </a:xfrm>
          <a:prstGeom prst="rect">
            <a:avLst/>
          </a:prstGeom>
        </p:spPr>
        <p:txBody>
          <a:bodyPr/>
          <a:lstStyle>
            <a:lvl1pPr marL="341313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Pct val="5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2557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6pPr>
            <a:lvl7pPr marL="22288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7pPr>
            <a:lvl8pPr marL="25717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8pPr>
            <a:lvl9pPr marL="29146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300" kern="0" dirty="0"/>
              <a:t>Net property taxes collectible for tax year (TY) 2022 reached an all-time high of $19.5 billion, an increase of 3.2% ($612 million) from 2021, which was the previous peak year.</a:t>
            </a:r>
          </a:p>
          <a:p>
            <a:r>
              <a:rPr lang="en-US" sz="1300" kern="0" dirty="0"/>
              <a:t>From 2010 to 2022, net taxes collectible on real property rose 33.8%, while taxes on tangible personal property (TPP) increased 197%. The TPP growth was related to new gas pipelines placed into service in Ohio, largely due to shale drilling. </a:t>
            </a:r>
          </a:p>
          <a:p>
            <a:r>
              <a:rPr lang="en-US" sz="1300" kern="0" dirty="0"/>
              <a:t>The TPP tax has largely been phased out, and now only public utilities, including certain pipeline operators, are subject to the tax.</a:t>
            </a:r>
          </a:p>
          <a:p>
            <a:r>
              <a:rPr lang="en-US" sz="1300" kern="0" dirty="0"/>
              <a:t>Property taxes in Ohio primarily fund local governments, with a small portion retained by the state to cover tax administration costs. About three-fifths of the property tax revenue is allocated to school districts.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B0C3AB-B690-EBD9-A41D-6B2AB41F9CAD}"/>
              </a:ext>
            </a:extLst>
          </p:cNvPr>
          <p:cNvSpPr txBox="1"/>
          <p:nvPr/>
        </p:nvSpPr>
        <p:spPr>
          <a:xfrm>
            <a:off x="990600" y="5649626"/>
            <a:ext cx="2514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Sources: Ohio Department of Taxation; Legislative Service Commission</a:t>
            </a:r>
          </a:p>
        </p:txBody>
      </p:sp>
    </p:spTree>
    <p:extLst>
      <p:ext uri="{BB962C8B-B14F-4D97-AF65-F5344CB8AC3E}">
        <p14:creationId xmlns:p14="http://schemas.microsoft.com/office/powerpoint/2010/main" val="4248368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7813"/>
            <a:ext cx="10591800" cy="1143000"/>
          </a:xfrm>
        </p:spPr>
        <p:txBody>
          <a:bodyPr/>
          <a:lstStyle/>
          <a:p>
            <a:r>
              <a:rPr lang="en-US" dirty="0"/>
              <a:t>Ohio’s local governments rely heavily </a:t>
            </a:r>
            <a:br>
              <a:rPr lang="en-US" dirty="0"/>
            </a:br>
            <a:r>
              <a:rPr lang="en-US" dirty="0"/>
              <a:t>on property taxes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7010400" y="1981200"/>
            <a:ext cx="4572000" cy="2971800"/>
          </a:xfrm>
        </p:spPr>
        <p:txBody>
          <a:bodyPr/>
          <a:lstStyle/>
          <a:p>
            <a:r>
              <a:rPr lang="en-US" sz="2000" dirty="0"/>
              <a:t>In FY 2021, local tax revenue in Ohio totaled $27.94 billion, an increase of $1.42 billion (5.4%) from FY 2020.</a:t>
            </a:r>
          </a:p>
          <a:p>
            <a:r>
              <a:rPr lang="en-US" sz="2000" dirty="0"/>
              <a:t>Property taxes collected in FY 2021 accounted for $18.26 billion. Individual and corporate income taxes were $6.22 billion. Sales and use taxes provided $2.76 billion. Other taxes generated $0.71 billion.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85382249"/>
              </p:ext>
            </p:extLst>
          </p:nvPr>
        </p:nvGraphicFramePr>
        <p:xfrm>
          <a:off x="914400" y="1600200"/>
          <a:ext cx="6096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5715000"/>
            <a:ext cx="441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U.S. Census Bureau’s Annual Survey of Local Government Finances</a:t>
            </a:r>
          </a:p>
        </p:txBody>
      </p:sp>
    </p:spTree>
    <p:extLst>
      <p:ext uri="{BB962C8B-B14F-4D97-AF65-F5344CB8AC3E}">
        <p14:creationId xmlns:p14="http://schemas.microsoft.com/office/powerpoint/2010/main" val="3777492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tax revenue growth averaged 2.8% per</a:t>
            </a:r>
            <a:br>
              <a:rPr lang="en-US" dirty="0"/>
            </a:br>
            <a:r>
              <a:rPr lang="en-US" dirty="0"/>
              <a:t>year from 2010 to 2021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0591155"/>
              </p:ext>
            </p:extLst>
          </p:nvPr>
        </p:nvGraphicFramePr>
        <p:xfrm>
          <a:off x="1227667" y="1490990"/>
          <a:ext cx="10372725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1208902" y="4724400"/>
            <a:ext cx="10372724" cy="1558928"/>
          </a:xfrm>
        </p:spPr>
        <p:txBody>
          <a:bodyPr/>
          <a:lstStyle/>
          <a:p>
            <a:r>
              <a:rPr lang="en-US" sz="1400" dirty="0"/>
              <a:t>Between FY 2010 and FY 2021, total local tax revenue grew at an average annual rate of 2.8%. Growth rates varied annually, with a notable decrease of 0.2% in FY 2019 and significant increases of 4.6% in FY 2020 and 5.4% in FY 2021. Apart from the decline in FY 2019, local tax revenue generally experienced modest growth since FY 2011.</a:t>
            </a:r>
          </a:p>
          <a:p>
            <a:r>
              <a:rPr lang="en-US" sz="1400" dirty="0"/>
              <a:t>During this period, revenue growth was fastest in the sales and use taxes category, averaging 3.2% per year, followed by property taxes at 2.8% annually. Income taxes grew at an average rate of 2.7% per year, while other taxes increased by 1.1% annually.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08902" y="4344871"/>
            <a:ext cx="45060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U.S. Census Bureau’s Annual Survey of Local Government Finances</a:t>
            </a:r>
          </a:p>
        </p:txBody>
      </p:sp>
    </p:spTree>
    <p:extLst>
      <p:ext uri="{BB962C8B-B14F-4D97-AF65-F5344CB8AC3E}">
        <p14:creationId xmlns:p14="http://schemas.microsoft.com/office/powerpoint/2010/main" val="3815290758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5643</TotalTime>
  <Words>455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Georgia</vt:lpstr>
      <vt:lpstr>Times New Roman</vt:lpstr>
      <vt:lpstr>Wingdings</vt:lpstr>
      <vt:lpstr>Layers</vt:lpstr>
      <vt:lpstr>Local Government Tax Revenues</vt:lpstr>
      <vt:lpstr>Property tax revenues reach new high in 2022</vt:lpstr>
      <vt:lpstr>Ohio’s local governments rely heavily  on property taxes</vt:lpstr>
      <vt:lpstr>Local tax revenue growth averaged 2.8% per year from 2010 to 2021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Ruhaiza Ridzwan</dc:creator>
  <cp:lastModifiedBy>Zach Gleim</cp:lastModifiedBy>
  <cp:revision>140</cp:revision>
  <cp:lastPrinted>2022-05-16T19:03:05Z</cp:lastPrinted>
  <dcterms:created xsi:type="dcterms:W3CDTF">2022-07-13T20:47:06Z</dcterms:created>
  <dcterms:modified xsi:type="dcterms:W3CDTF">2024-08-28T17:42:53Z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