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950075" cy="11979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>
                <a:solidFill>
                  <a:schemeClr val="tx1"/>
                </a:solidFill>
              </a:rPr>
              <a:t>Medicaid Caseloads and Service Costs* by Population Category, FY 2023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Service Costs</c:v>
                </c:pt>
                <c:pt idx="1">
                  <c:v>Caseloads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0.47023253011030069</c:v>
                </c:pt>
                <c:pt idx="1">
                  <c:v>0.17935483113023573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CFC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Service Costs</c:v>
                </c:pt>
                <c:pt idx="1">
                  <c:v>Caseloads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0.27161324356521938</c:v>
                </c:pt>
                <c:pt idx="1">
                  <c:v>0.54763399374325872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Group VIII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Service Costs</c:v>
                </c:pt>
                <c:pt idx="1">
                  <c:v>Caseloads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0.25815422632447999</c:v>
                </c:pt>
                <c:pt idx="1">
                  <c:v>0.27301117512650558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9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9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9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19113" y="896938"/>
            <a:ext cx="7988301" cy="4494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5690156"/>
            <a:ext cx="5560060" cy="539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9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Aged, blind, and disabled account for 18% of Medicaid caseloads but 47% of service costs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963209"/>
              </p:ext>
            </p:extLst>
          </p:nvPr>
        </p:nvGraphicFramePr>
        <p:xfrm>
          <a:off x="1066800" y="1610503"/>
          <a:ext cx="6553200" cy="401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96200" y="1752600"/>
            <a:ext cx="4114800" cy="4535424"/>
          </a:xfrm>
        </p:spPr>
        <p:txBody>
          <a:bodyPr/>
          <a:lstStyle/>
          <a:p>
            <a:r>
              <a:rPr lang="en-US" sz="1500" dirty="0"/>
              <a:t>Total Medicaid caseloads in FY 2023 were 3.5 million. The largest population category was covered families and children (CFC).</a:t>
            </a:r>
          </a:p>
          <a:p>
            <a:r>
              <a:rPr lang="en-US" sz="1500" dirty="0"/>
              <a:t>Total service costs (excluding nonclaim-based expenditures) were $30.4 billion in FY 2023. The aged, blind, and disabled (ABD) category had the highest costs.</a:t>
            </a:r>
          </a:p>
          <a:p>
            <a:r>
              <a:rPr lang="en-US" sz="1500" dirty="0"/>
              <a:t>To qualify for Medicaid, individuals must be low income and meet other requirements depending on population category. Typically, categories consist of the following individuals:</a:t>
            </a:r>
          </a:p>
          <a:p>
            <a:pPr lvl="1"/>
            <a:r>
              <a:rPr lang="en-US" sz="1300" dirty="0"/>
              <a:t>ABD 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300" dirty="0"/>
              <a:t> individuals who are 65 or older, have disabilities, or are covered under a buy-in program.</a:t>
            </a:r>
          </a:p>
          <a:p>
            <a:pPr lvl="1"/>
            <a:r>
              <a:rPr lang="en-US" sz="1300" dirty="0"/>
              <a:t>CFC </a:t>
            </a:r>
            <a:r>
              <a:rPr lang="en-US" sz="1300" dirty="0">
                <a:solidFill>
                  <a:prstClr val="black"/>
                </a:solidFill>
              </a:rPr>
              <a:t>– children and families, pregnant women, and infants.</a:t>
            </a:r>
            <a:endParaRPr lang="en-US" sz="1300" dirty="0"/>
          </a:p>
          <a:p>
            <a:pPr lvl="1"/>
            <a:r>
              <a:rPr lang="en-US" sz="1300" dirty="0"/>
              <a:t>Group VIII 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300" dirty="0"/>
              <a:t> individuals aged 19 to 64 made eligible by the Affordable Care Act.</a:t>
            </a:r>
          </a:p>
          <a:p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5860079"/>
            <a:ext cx="434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Department of Medicaid QDSS for Medicaid Analytics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5611183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*Does not include nonclaim-based expenditures</a:t>
            </a:r>
          </a:p>
        </p:txBody>
      </p:sp>
    </p:spTree>
    <p:extLst>
      <p:ext uri="{BB962C8B-B14F-4D97-AF65-F5344CB8AC3E}">
        <p14:creationId xmlns:p14="http://schemas.microsoft.com/office/powerpoint/2010/main" val="118522788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4416</TotalTime>
  <Words>177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Aged, blind, and disabled account for 18% of Medicaid caseloads but 47% of service costs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Nelson V. Lindgren</dc:creator>
  <cp:lastModifiedBy>Linda Bayer</cp:lastModifiedBy>
  <cp:revision>58</cp:revision>
  <cp:lastPrinted>2022-06-17T20:04:39Z</cp:lastPrinted>
  <dcterms:created xsi:type="dcterms:W3CDTF">2022-06-09T14:34:52Z</dcterms:created>
  <dcterms:modified xsi:type="dcterms:W3CDTF">2024-08-23T15:29:21Z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