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268" r:id="rId2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ach Gleim" initials="ZG" lastIdx="1" clrIdx="0">
    <p:extLst>
      <p:ext uri="{19B8F6BF-5375-455C-9EA6-DF929625EA0E}">
        <p15:presenceInfo xmlns:p15="http://schemas.microsoft.com/office/powerpoint/2012/main" userId="Zach Glei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75976" autoAdjust="0"/>
  </p:normalViewPr>
  <p:slideViewPr>
    <p:cSldViewPr>
      <p:cViewPr varScale="1">
        <p:scale>
          <a:sx n="114" d="100"/>
          <a:sy n="114" d="100"/>
        </p:scale>
        <p:origin x="474" y="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800" dirty="0">
                <a:solidFill>
                  <a:schemeClr val="tx1"/>
                </a:solidFill>
              </a:rPr>
              <a:t>Medicaid</a:t>
            </a:r>
            <a:r>
              <a:rPr lang="en-US" sz="1800" baseline="0" dirty="0">
                <a:solidFill>
                  <a:schemeClr val="tx1"/>
                </a:solidFill>
              </a:rPr>
              <a:t> Expenditures (in billions), FY 2015 to FY 2024</a:t>
            </a:r>
            <a:endParaRPr lang="en-US" sz="1800" dirty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State Share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FY 2015</c:v>
                </c:pt>
                <c:pt idx="1">
                  <c:v>FY 2016</c:v>
                </c:pt>
                <c:pt idx="2">
                  <c:v>FY 2017</c:v>
                </c:pt>
                <c:pt idx="3">
                  <c:v>FY 2018</c:v>
                </c:pt>
                <c:pt idx="4">
                  <c:v>FY 2019</c:v>
                </c:pt>
                <c:pt idx="5">
                  <c:v>FY 2020</c:v>
                </c:pt>
                <c:pt idx="6">
                  <c:v>FY 2021</c:v>
                </c:pt>
                <c:pt idx="7">
                  <c:v>FY 2022</c:v>
                </c:pt>
                <c:pt idx="8">
                  <c:v>FY 2023</c:v>
                </c:pt>
                <c:pt idx="9">
                  <c:v>FY 2024</c:v>
                </c:pt>
              </c:strCache>
            </c:strRef>
          </c:cat>
          <c:val>
            <c:numRef>
              <c:f>Sheet1!$B$2:$B$11</c:f>
              <c:numCache>
                <c:formatCode>_("$"* #,##0.0_);_("$"* \(#,##0.0\);_("$"* "-"??_);_(@_)</c:formatCode>
                <c:ptCount val="10"/>
                <c:pt idx="0">
                  <c:v>7.3834059380000001</c:v>
                </c:pt>
                <c:pt idx="1">
                  <c:v>7.7257899280000002</c:v>
                </c:pt>
                <c:pt idx="2">
                  <c:v>7.9282216116559994</c:v>
                </c:pt>
                <c:pt idx="3">
                  <c:v>8.3605594207699987</c:v>
                </c:pt>
                <c:pt idx="4">
                  <c:v>8.4928460907609971</c:v>
                </c:pt>
                <c:pt idx="5">
                  <c:v>8.4549113081119973</c:v>
                </c:pt>
                <c:pt idx="6">
                  <c:v>8.5147959811699874</c:v>
                </c:pt>
                <c:pt idx="7">
                  <c:v>9.3066498350400035</c:v>
                </c:pt>
                <c:pt idx="8">
                  <c:v>9.6238330482839807</c:v>
                </c:pt>
                <c:pt idx="9">
                  <c:v>11.932482066659995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A84-44A3-B96B-E19B549D4D0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Federal Share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FY 2015</c:v>
                </c:pt>
                <c:pt idx="1">
                  <c:v>FY 2016</c:v>
                </c:pt>
                <c:pt idx="2">
                  <c:v>FY 2017</c:v>
                </c:pt>
                <c:pt idx="3">
                  <c:v>FY 2018</c:v>
                </c:pt>
                <c:pt idx="4">
                  <c:v>FY 2019</c:v>
                </c:pt>
                <c:pt idx="5">
                  <c:v>FY 2020</c:v>
                </c:pt>
                <c:pt idx="6">
                  <c:v>FY 2021</c:v>
                </c:pt>
                <c:pt idx="7">
                  <c:v>FY 2022</c:v>
                </c:pt>
                <c:pt idx="8">
                  <c:v>FY 2023</c:v>
                </c:pt>
                <c:pt idx="9">
                  <c:v>FY 2024</c:v>
                </c:pt>
              </c:strCache>
            </c:strRef>
          </c:cat>
          <c:val>
            <c:numRef>
              <c:f>Sheet1!$C$2:$C$11</c:f>
              <c:numCache>
                <c:formatCode>_("$"* #,##0.0_);_("$"* \(#,##0.0\);_("$"* "-"??_);_(@_)</c:formatCode>
                <c:ptCount val="10"/>
                <c:pt idx="0">
                  <c:v>16.083691487999999</c:v>
                </c:pt>
                <c:pt idx="1">
                  <c:v>17.568059795289997</c:v>
                </c:pt>
                <c:pt idx="2">
                  <c:v>17.621834361253999</c:v>
                </c:pt>
                <c:pt idx="3">
                  <c:v>17.982099652025006</c:v>
                </c:pt>
                <c:pt idx="4">
                  <c:v>18.271137437762</c:v>
                </c:pt>
                <c:pt idx="5">
                  <c:v>19.777456175826</c:v>
                </c:pt>
                <c:pt idx="6">
                  <c:v>23.22796521258001</c:v>
                </c:pt>
                <c:pt idx="7">
                  <c:v>25.746130705719999</c:v>
                </c:pt>
                <c:pt idx="8">
                  <c:v>26.507233731882</c:v>
                </c:pt>
                <c:pt idx="9">
                  <c:v>26.945910025490001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A84-44A3-B96B-E19B549D4D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463496776"/>
        <c:axId val="463494152"/>
      </c:barChart>
      <c:catAx>
        <c:axId val="463496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494152"/>
        <c:crosses val="autoZero"/>
        <c:auto val="1"/>
        <c:lblAlgn val="ctr"/>
        <c:lblOffset val="100"/>
        <c:noMultiLvlLbl val="0"/>
      </c:catAx>
      <c:valAx>
        <c:axId val="463494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4967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/>
              <a:t>Legislative Budget </a:t>
            </a:r>
            <a:r>
              <a:rPr lang="en-US" altLang="en-US" sz="1100" dirty="0"/>
              <a:t>Office</a:t>
            </a:r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/>
              <a:t>lsc.ohio.gov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Two unequal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equal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equal columns/three content boxes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rows/three content boxes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/>
              <a:t>Legislative Budget Office</a:t>
            </a:r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014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Medicaid expenditures grew more than </a:t>
            </a:r>
            <a:br>
              <a:rPr lang="en-US" dirty="0"/>
            </a:br>
            <a:r>
              <a:rPr lang="en-US" dirty="0"/>
              <a:t>65% over past decade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2172239"/>
              </p:ext>
            </p:extLst>
          </p:nvPr>
        </p:nvGraphicFramePr>
        <p:xfrm>
          <a:off x="1143000" y="1752599"/>
          <a:ext cx="7086600" cy="41613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8305800" y="1676400"/>
            <a:ext cx="3505200" cy="4348392"/>
          </a:xfrm>
        </p:spPr>
        <p:txBody>
          <a:bodyPr/>
          <a:lstStyle/>
          <a:p>
            <a:r>
              <a:rPr lang="en-US" sz="1400" dirty="0"/>
              <a:t>Medicaid expenditures have increased more than 65% over the past decade.</a:t>
            </a:r>
          </a:p>
          <a:p>
            <a:pPr lvl="1"/>
            <a:r>
              <a:rPr lang="en-US" sz="1200" dirty="0"/>
              <a:t>The state share increased by 62% over this period while the federal share increased by 68%.</a:t>
            </a:r>
          </a:p>
          <a:p>
            <a:pPr lvl="1"/>
            <a:r>
              <a:rPr lang="en-US" sz="1200" dirty="0"/>
              <a:t>Expenditures are affected by many factors, including economic conditions and health care prices.</a:t>
            </a:r>
          </a:p>
          <a:p>
            <a:pPr lvl="1"/>
            <a:r>
              <a:rPr lang="en-US" sz="1200" dirty="0"/>
              <a:t>The largest increases in Medicaid expenditures occurred between FY 2020 and FY 2022, due to increased caseloads and enhanced federal support during the COVID-19 pandemic. Increases during this period were primarily federal expenditures.</a:t>
            </a:r>
          </a:p>
          <a:p>
            <a:r>
              <a:rPr lang="en-US" sz="1400" dirty="0"/>
              <a:t>From FY 2023 to FY 2024, Managed Care expenditures increased by 5.8% ($1.4</a:t>
            </a: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400" dirty="0"/>
              <a:t>billion), and fee-for-service (including long-term care) expenditures increased by 9.1% ($830,000), despite caseloads starting to decline in late FY</a:t>
            </a: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400" dirty="0"/>
              <a:t>2023.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19912" y="5783154"/>
            <a:ext cx="3886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+mn-lt"/>
              </a:rPr>
              <a:t>Source: Ohio Administrative Knowledge System</a:t>
            </a:r>
          </a:p>
        </p:txBody>
      </p:sp>
    </p:spTree>
    <p:extLst>
      <p:ext uri="{BB962C8B-B14F-4D97-AF65-F5344CB8AC3E}">
        <p14:creationId xmlns:p14="http://schemas.microsoft.com/office/powerpoint/2010/main" val="1866540769"/>
      </p:ext>
    </p:extLst>
  </p:cSld>
  <p:clrMapOvr>
    <a:masterClrMapping/>
  </p:clrMapOvr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.potx" id="{ABE8DC34-85DB-4B5F-A7CC-9DF3C49791B1}" vid="{4C6E6946-AD51-4E2D-94F2-CFE20DE60AD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6441</TotalTime>
  <Words>153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Times New Roman</vt:lpstr>
      <vt:lpstr>Wingdings</vt:lpstr>
      <vt:lpstr>Layers</vt:lpstr>
      <vt:lpstr>Medicaid expenditures grew more than  65% over past decade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Heading</dc:title>
  <dc:creator>Nelson V. Lindgren</dc:creator>
  <cp:lastModifiedBy>Zach Gleim</cp:lastModifiedBy>
  <cp:revision>62</cp:revision>
  <cp:lastPrinted>2022-05-16T19:03:05Z</cp:lastPrinted>
  <dcterms:created xsi:type="dcterms:W3CDTF">2022-06-30T14:04:27Z</dcterms:created>
  <dcterms:modified xsi:type="dcterms:W3CDTF">2024-08-23T14:59:01Z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