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100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Ohio Medicaid Enrollees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/>
              <a:t>Managed</a:t>
            </a:r>
            <a:r>
              <a:rPr lang="en-US" baseline="0" dirty="0"/>
              <a:t> Care vs. FFS in 2021</a:t>
            </a:r>
            <a:endParaRPr lang="en-US" dirty="0"/>
          </a:p>
        </c:rich>
      </c:tx>
      <c:layout>
        <c:manualLayout>
          <c:xMode val="edge"/>
          <c:yMode val="edge"/>
          <c:x val="0.19733740157480315"/>
          <c:y val="2.2424667133847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687027559055117"/>
          <c:y val="0.17758394076003289"/>
          <c:w val="0.60625964566929136"/>
          <c:h val="0.679758537540901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33-40BA-B6A9-B1828AE8AA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33-40BA-B6A9-B1828AE8AA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33-40BA-B6A9-B1828AE8AA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33-40BA-B6A9-B1828AE8AA89}"/>
              </c:ext>
            </c:extLst>
          </c:dPt>
          <c:dLbls>
            <c:dLbl>
              <c:idx val="0"/>
              <c:layout>
                <c:manualLayout>
                  <c:x val="-0.18886791338582676"/>
                  <c:y val="-0.25345480028030842"/>
                </c:manualLayout>
              </c:layout>
              <c:tx>
                <c:rich>
                  <a:bodyPr/>
                  <a:lstStyle/>
                  <a:p>
                    <a:fld id="{6A517656-450B-4A1C-8BC7-88E9D1A884E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4146D7BF-C658-474F-97F0-66EEE63FB89F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
</a:t>
                    </a:r>
                    <a:fld id="{7799936E-DE1C-479C-A238-9308D1E468F5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{7799936E-DE1C-479C-A238-9308D1E468F5}</c15:txfldGUID>
                      <c15:f>Sheet1!$C$2</c15:f>
                      <c15:dlblFieldTableCache>
                        <c:ptCount val="1"/>
                        <c:pt idx="0">
                          <c:v>85.9%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0933-40BA-B6A9-B1828AE8AA89}"/>
                </c:ext>
              </c:extLst>
            </c:dLbl>
            <c:dLbl>
              <c:idx val="1"/>
              <c:layout>
                <c:manualLayout>
                  <c:x val="0.10877578740157476"/>
                  <c:y val="0.1795666256504202"/>
                </c:manualLayout>
              </c:layout>
              <c:tx>
                <c:rich>
                  <a:bodyPr/>
                  <a:lstStyle/>
                  <a:p>
                    <a:fld id="{BB502E8B-6F13-44F3-B9BF-CCEBB3B4F2DC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B29CCA9F-F762-4235-9B75-9A744966ED23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
</a:t>
                    </a:r>
                    <a:fld id="{5303068C-93BE-430E-AA4B-3AE251DA5A20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{5303068C-93BE-430E-AA4B-3AE251DA5A20}</c15:txfldGUID>
                      <c15:f>Sheet1!$C$3</c15:f>
                      <c15:dlblFieldTableCache>
                        <c:ptCount val="1"/>
                        <c:pt idx="0">
                          <c:v>14.1%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0933-40BA-B6A9-B1828AE8AA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Managed Care</c:v>
                </c:pt>
                <c:pt idx="1">
                  <c:v>FFS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2782891</c:v>
                </c:pt>
                <c:pt idx="1">
                  <c:v>455958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33-40BA-B6A9-B1828AE8A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</cdr:x>
      <cdr:y>0.05046</cdr:y>
    </cdr:from>
    <cdr:to>
      <cdr:x>0.3</cdr:x>
      <cdr:y>0.16819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228620"/>
          <a:ext cx="1371600" cy="533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7813"/>
            <a:ext cx="10515600" cy="1143000"/>
          </a:xfrm>
        </p:spPr>
        <p:txBody>
          <a:bodyPr/>
          <a:lstStyle/>
          <a:p>
            <a:r>
              <a:rPr lang="en-US" dirty="0"/>
              <a:t>Managed care comprises 86% of Ohio</a:t>
            </a:r>
            <a:br>
              <a:rPr lang="en-US" dirty="0"/>
            </a:br>
            <a:r>
              <a:rPr lang="en-US" dirty="0"/>
              <a:t>Medicaid cases</a:t>
            </a: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6975543"/>
              </p:ext>
            </p:extLst>
          </p:nvPr>
        </p:nvGraphicFramePr>
        <p:xfrm>
          <a:off x="990600" y="1491201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6202490"/>
              </p:ext>
            </p:extLst>
          </p:nvPr>
        </p:nvGraphicFramePr>
        <p:xfrm>
          <a:off x="6400800" y="1744980"/>
          <a:ext cx="5079999" cy="2217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93793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Share</a:t>
                      </a:r>
                      <a:r>
                        <a:rPr lang="en-US" baseline="0" dirty="0"/>
                        <a:t> of Medicaid Population Covered Under Managed Care in 2021</a:t>
                      </a:r>
                      <a:endParaRPr lang="en-US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Rank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Managed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 Care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/>
                        <a:t>Pennsylvania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</a:t>
                      </a:r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93.9%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b="0" dirty="0"/>
                        <a:t>Kentucky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/>
                        <a:t>12</a:t>
                      </a:r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/>
                        <a:t>89.4%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b="1" dirty="0"/>
                        <a:t>Ohio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17</a:t>
                      </a:r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/>
                        <a:t>85.9%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/>
                        <a:t>West</a:t>
                      </a:r>
                      <a:r>
                        <a:rPr lang="en-US" sz="1200" baseline="0" dirty="0"/>
                        <a:t> Virginia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/>
                        <a:t>25</a:t>
                      </a:r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/>
                        <a:t>81.4%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658892871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dirty="0"/>
                        <a:t>Indiana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28</a:t>
                      </a:r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78.8%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2293">
                <a:tc>
                  <a:txBody>
                    <a:bodyPr/>
                    <a:lstStyle/>
                    <a:p>
                      <a:r>
                        <a:rPr lang="en-US" sz="1200" b="0" dirty="0"/>
                        <a:t>National</a:t>
                      </a:r>
                      <a:r>
                        <a:rPr lang="en-US" sz="1200" b="0" baseline="0" dirty="0"/>
                        <a:t> Average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/>
                        <a:t>--</a:t>
                      </a:r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74.6%</a:t>
                      </a:r>
                    </a:p>
                  </a:txBody>
                  <a:tcPr marR="54864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</a:tbl>
          </a:graphicData>
        </a:graphic>
      </p:graphicFrame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6324600" y="4158141"/>
            <a:ext cx="5283200" cy="1937859"/>
          </a:xfrm>
        </p:spPr>
        <p:txBody>
          <a:bodyPr/>
          <a:lstStyle/>
          <a:p>
            <a:r>
              <a:rPr lang="en-US" sz="1500" dirty="0"/>
              <a:t>Medicaid enrollees receive services through fee-for-service (FFS) providers or managed care organizations (MCOs). Under FFS, Medicaid pays providers a set fee for the service rendered. Managed care is a capitated at-risk plan in which  MCOs are paid a fixed monthly premium per enrollee for any health care included in the benefit package, regardless of the amount of services actually used.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44600" y="5562600"/>
            <a:ext cx="495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Department of Health and Human Services, Centers for Medicare &amp; Medicaid Services</a:t>
            </a:r>
          </a:p>
        </p:txBody>
      </p:sp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4020</TotalTime>
  <Words>157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Managed care comprises 86% of Ohio Medicaid cases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Brandon T. Minster</dc:creator>
  <cp:lastModifiedBy>Linda Bayer</cp:lastModifiedBy>
  <cp:revision>46</cp:revision>
  <cp:lastPrinted>2022-06-22T18:54:39Z</cp:lastPrinted>
  <dcterms:created xsi:type="dcterms:W3CDTF">2022-06-17T13:28:06Z</dcterms:created>
  <dcterms:modified xsi:type="dcterms:W3CDTF">2024-08-26T14:29:16Z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