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modernComment_10C_6F4126E1.xml" ContentType="application/vnd.ms-powerpoint.comment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85109DC-2FC4-CDB9-3E09-556EADF9DE63}" name="Nelson Fox" initials="NF" userId="S::Nelson.Fox@lsc.ohio.gov::7000c436-5222-45bd-8490-c4791e369b4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a Bayer" initials="LB" lastIdx="2" clrIdx="0">
    <p:extLst>
      <p:ext uri="{19B8F6BF-5375-455C-9EA6-DF929625EA0E}">
        <p15:presenceInfo xmlns:p15="http://schemas.microsoft.com/office/powerpoint/2012/main" userId="S-1-5-21-842925246-562591055-725345543-264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75976" autoAdjust="0"/>
  </p:normalViewPr>
  <p:slideViewPr>
    <p:cSldViewPr>
      <p:cViewPr varScale="1">
        <p:scale>
          <a:sx n="114" d="100"/>
          <a:sy n="114" d="100"/>
        </p:scale>
        <p:origin x="354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8/10/relationships/authors" Target="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0" dirty="0">
                <a:solidFill>
                  <a:schemeClr val="tx1"/>
                </a:solidFill>
              </a:rPr>
              <a:t>Motor Fuel Tax Distribution in FY</a:t>
            </a:r>
            <a:r>
              <a:rPr lang="en-US" b="0" baseline="0" dirty="0">
                <a:solidFill>
                  <a:schemeClr val="tx1"/>
                </a:solidFill>
              </a:rPr>
              <a:t> 2023</a:t>
            </a:r>
            <a:endParaRPr lang="en-US" b="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54.2%</a:t>
                    </a:r>
                  </a:p>
                  <a:p>
                    <a:r>
                      <a:rPr lang="en-US" dirty="0"/>
                      <a:t>$1,350.2 </a:t>
                    </a:r>
                    <a:r>
                      <a:rPr lang="en-US" baseline="0" dirty="0"/>
                      <a:t>million</a:t>
                    </a:r>
                    <a:endParaRPr lang="en-US" dirty="0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2D80-4153-B969-819153152F3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34.8%</a:t>
                    </a:r>
                  </a:p>
                  <a:p>
                    <a:r>
                      <a:rPr lang="en-US" dirty="0"/>
                      <a:t>$867.8 million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2D80-4153-B969-819153152F3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6.3%</a:t>
                    </a:r>
                  </a:p>
                  <a:p>
                    <a:r>
                      <a:rPr lang="en-US" dirty="0"/>
                      <a:t>$157.6 million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2D80-4153-B969-819153152F3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2.4%</a:t>
                    </a:r>
                  </a:p>
                  <a:p>
                    <a:r>
                      <a:rPr lang="en-US" dirty="0"/>
                      <a:t>$60.9 million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2D80-4153-B969-819153152F34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2.3%</a:t>
                    </a:r>
                  </a:p>
                  <a:p>
                    <a:r>
                      <a:rPr lang="en-US" dirty="0"/>
                      <a:t>$56.3 million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2D80-4153-B969-819153152F34}"/>
                </c:ext>
              </c:extLst>
            </c:dLbl>
            <c:numFmt formatCode="&quot;$&quot;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ODOT – Highway Operating Fund</c:v>
                </c:pt>
                <c:pt idx="1">
                  <c:v>Local Governments</c:v>
                </c:pt>
                <c:pt idx="2">
                  <c:v>ODOT – Highway Bond Debt Service</c:v>
                </c:pt>
                <c:pt idx="3">
                  <c:v>Other State Agencies</c:v>
                </c:pt>
                <c:pt idx="4">
                  <c:v>PWC – Local Transportation Improvement Program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0.52829999999999999</c:v>
                </c:pt>
                <c:pt idx="1">
                  <c:v>0.36370000000000002</c:v>
                </c:pt>
                <c:pt idx="2">
                  <c:v>6.2300000000000001E-2</c:v>
                </c:pt>
                <c:pt idx="3">
                  <c:v>2.3400000000000001E-2</c:v>
                </c:pt>
                <c:pt idx="4">
                  <c:v>2.2200000000000001E-2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Label</c:v>
                </c:pt>
              </c:strCache>
            </c:strRef>
          </c:tx>
          <c:spPr>
            <a:noFill/>
            <a:ln>
              <a:solidFill>
                <a:schemeClr val="accent1"/>
              </a:solidFill>
            </a:ln>
            <a:effectLst/>
          </c:spPr>
          <c:invertIfNegative val="0"/>
          <c:dLbls>
            <c:delete val="1"/>
          </c:dLbls>
          <c:cat>
            <c:strRef>
              <c:f>Sheet1!$A$2:$A$6</c:f>
              <c:strCache>
                <c:ptCount val="5"/>
                <c:pt idx="0">
                  <c:v>ODOT – Highway Operating Fund</c:v>
                </c:pt>
                <c:pt idx="1">
                  <c:v>Local Governments</c:v>
                </c:pt>
                <c:pt idx="2">
                  <c:v>ODOT – Highway Bond Debt Service</c:v>
                </c:pt>
                <c:pt idx="3">
                  <c:v>Other State Agencies</c:v>
                </c:pt>
                <c:pt idx="4">
                  <c:v>PWC – Local Transportation Improvement Program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80-4153-B969-819153152F3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463496776"/>
        <c:axId val="463494152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  <c:pt idx="0">
                        <c:v>Dollars (M)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Sheet1!$A$2:$A$6</c15:sqref>
                        </c15:formulaRef>
                      </c:ext>
                    </c:extLst>
                    <c:strCache>
                      <c:ptCount val="5"/>
                      <c:pt idx="0">
                        <c:v>ODOT – Highway Operating Fund</c:v>
                      </c:pt>
                      <c:pt idx="1">
                        <c:v>Local Governments</c:v>
                      </c:pt>
                      <c:pt idx="2">
                        <c:v>ODOT – Highway Bond Debt Service</c:v>
                      </c:pt>
                      <c:pt idx="3">
                        <c:v>Other State Agencies</c:v>
                      </c:pt>
                      <c:pt idx="4">
                        <c:v>PWC – Local Transportation Improvement Program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Sheet1!$C$2:$C$6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 formatCode="#,##0.00">
                        <c:v>1350.2</c:v>
                      </c:pt>
                      <c:pt idx="1">
                        <c:v>867.8</c:v>
                      </c:pt>
                      <c:pt idx="2">
                        <c:v>157.6</c:v>
                      </c:pt>
                      <c:pt idx="3">
                        <c:v>60.3</c:v>
                      </c:pt>
                      <c:pt idx="4">
                        <c:v>56.3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0-2D80-4153-B969-819153152F34}"/>
                  </c:ext>
                </c:extLst>
              </c15:ser>
            </c15:filteredBarSeries>
          </c:ext>
        </c:extLst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  <c:max val="0.60000000000000009"/>
        </c:scaling>
        <c:delete val="1"/>
        <c:axPos val="l"/>
        <c:numFmt formatCode="0.0%" sourceLinked="0"/>
        <c:majorTickMark val="out"/>
        <c:minorTickMark val="none"/>
        <c:tickLblPos val="nextTo"/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modernComment_10C_6F4126E1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4805EE4-3D8C-4C4B-9466-05CBB7237C7D}" authorId="{D85109DC-2FC4-CDB9-3E09-556EADF9DE63}" created="2024-08-07T15:25:21.736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866540769" sldId="268"/>
      <ac:graphicFrameMk id="7" creationId="{00000000-0000-0000-0000-000000000000}"/>
    </ac:deMkLst>
    <p188:txBody>
      <a:bodyPr/>
      <a:lstStyle/>
      <a:p>
        <a:r>
          <a:rPr lang="en-US"/>
          <a:t>Please use FY 2023 data available in ODOT annual financial and statistical report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microsoft.com/office/2018/10/relationships/comments" Target="../comments/modernComment_10C_6F4126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 one-third of the Ohio motor fuel tax (MFT) is distributed to local governments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6499030"/>
              </p:ext>
            </p:extLst>
          </p:nvPr>
        </p:nvGraphicFramePr>
        <p:xfrm>
          <a:off x="1073369" y="1600201"/>
          <a:ext cx="68580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696200" y="1668466"/>
            <a:ext cx="4051738" cy="4530723"/>
          </a:xfrm>
        </p:spPr>
        <p:txBody>
          <a:bodyPr/>
          <a:lstStyle/>
          <a:p>
            <a:r>
              <a:rPr lang="en-US" sz="1800" dirty="0"/>
              <a:t>Of nearly $2.50 billion in MFT distributed in FY 2023: </a:t>
            </a:r>
          </a:p>
          <a:p>
            <a:pPr lvl="1"/>
            <a:r>
              <a:rPr lang="en-US" sz="1600" dirty="0"/>
              <a:t>$1.63 billion (65.2%) went to the Ohio Department of Transportation (ODOT), Public Works Commission (PWC), and other state agencies.</a:t>
            </a:r>
          </a:p>
          <a:p>
            <a:pPr lvl="1"/>
            <a:r>
              <a:rPr lang="en-US" sz="1600" dirty="0"/>
              <a:t>$0.87 billion (34.8%) went to local governments. </a:t>
            </a:r>
          </a:p>
          <a:p>
            <a:r>
              <a:rPr lang="en-US" sz="1800" dirty="0"/>
              <a:t>Ohio’s MFT is 38.5</a:t>
            </a:r>
            <a:r>
              <a:rPr lang="en-US" sz="1800" dirty="0">
                <a:cs typeface="Calibri" panose="020F0502020204030204" pitchFamily="34" charset="0"/>
              </a:rPr>
              <a:t>¢</a:t>
            </a:r>
            <a:r>
              <a:rPr lang="en-US" sz="1800" dirty="0"/>
              <a:t> per gallon of gasoline and 47.0</a:t>
            </a:r>
            <a:r>
              <a:rPr lang="en-US" sz="1800" dirty="0">
                <a:cs typeface="Calibri" panose="020F0502020204030204" pitchFamily="34" charset="0"/>
              </a:rPr>
              <a:t>¢</a:t>
            </a:r>
            <a:r>
              <a:rPr lang="en-US" sz="1800" dirty="0"/>
              <a:t> per gallon of diesel.</a:t>
            </a:r>
          </a:p>
          <a:p>
            <a:pPr lvl="1"/>
            <a:r>
              <a:rPr lang="en-US" sz="1600" dirty="0"/>
              <a:t>The federal tax is 18.4</a:t>
            </a:r>
            <a:r>
              <a:rPr lang="en-US" sz="1600" dirty="0">
                <a:cs typeface="Calibri" panose="020F0502020204030204" pitchFamily="34" charset="0"/>
              </a:rPr>
              <a:t>¢</a:t>
            </a:r>
            <a:r>
              <a:rPr lang="en-US" sz="1600" dirty="0"/>
              <a:t> per gallon of gasoline and 24.4</a:t>
            </a:r>
            <a:r>
              <a:rPr lang="en-US" sz="1600" dirty="0">
                <a:cs typeface="Calibri" panose="020F0502020204030204" pitchFamily="34" charset="0"/>
              </a:rPr>
              <a:t>¢</a:t>
            </a:r>
            <a:r>
              <a:rPr lang="en-US" sz="1600" dirty="0"/>
              <a:t> per gallon of diesel.</a:t>
            </a:r>
          </a:p>
          <a:p>
            <a:pPr lvl="1"/>
            <a:r>
              <a:rPr lang="en-US" sz="1600" dirty="0"/>
              <a:t>The combined state and federal gasoline tax is 56.9</a:t>
            </a:r>
            <a:r>
              <a:rPr lang="en-US" sz="1600" dirty="0">
                <a:cs typeface="Calibri" panose="020F0502020204030204" pitchFamily="34" charset="0"/>
              </a:rPr>
              <a:t>¢ </a:t>
            </a:r>
            <a:r>
              <a:rPr lang="en-US" sz="1600" dirty="0"/>
              <a:t>per gallon, 14</a:t>
            </a:r>
            <a:r>
              <a:rPr lang="en-US" sz="1600" baseline="30000" dirty="0"/>
              <a:t>th</a:t>
            </a:r>
            <a:r>
              <a:rPr lang="en-US" sz="1600" dirty="0"/>
              <a:t> highest in the U.S.</a:t>
            </a:r>
          </a:p>
          <a:p>
            <a:pPr lvl="1"/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5853604"/>
            <a:ext cx="6553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Sources: ODOT; Ohio Administrative Knowledge System; U.S. Energy Information Agency</a:t>
            </a:r>
          </a:p>
        </p:txBody>
      </p:sp>
    </p:spTree>
    <p:extLst>
      <p:ext uri="{BB962C8B-B14F-4D97-AF65-F5344CB8AC3E}">
        <p14:creationId xmlns:p14="http://schemas.microsoft.com/office/powerpoint/2010/main" val="186654076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1717</TotalTime>
  <Words>170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Over one-third of the Ohio motor fuel tax (MFT) is distributed to local governments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Jared Cape</dc:creator>
  <cp:lastModifiedBy>Linda Bayer</cp:lastModifiedBy>
  <cp:revision>47</cp:revision>
  <cp:lastPrinted>2022-08-08T18:52:06Z</cp:lastPrinted>
  <dcterms:created xsi:type="dcterms:W3CDTF">2022-07-12T18:47:32Z</dcterms:created>
  <dcterms:modified xsi:type="dcterms:W3CDTF">2024-08-08T16:28:53Z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