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80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5976" autoAdjust="0"/>
  </p:normalViewPr>
  <p:slideViewPr>
    <p:cSldViewPr>
      <p:cViewPr varScale="1">
        <p:scale>
          <a:sx n="114" d="100"/>
          <a:sy n="114" d="100"/>
        </p:scale>
        <p:origin x="414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 Ohio </c:v>
                </c:pt>
                <c:pt idx="1">
                  <c:v> U.S. </c:v>
                </c:pt>
              </c:strCache>
            </c:strRef>
          </c:cat>
          <c:val>
            <c:numRef>
              <c:f>Sheet1!$B$2:$C$2</c:f>
              <c:numCache>
                <c:formatCode>0.0%</c:formatCode>
                <c:ptCount val="2"/>
                <c:pt idx="0">
                  <c:v>0.76614430675207357</c:v>
                </c:pt>
                <c:pt idx="1">
                  <c:v>0.60508402110606629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9E-4957-A204-BDA044EED2E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 Ohio </c:v>
                </c:pt>
                <c:pt idx="1">
                  <c:v> U.S. </c:v>
                </c:pt>
              </c:strCache>
            </c:strRef>
          </c:cat>
          <c:val>
            <c:numRef>
              <c:f>Sheet1!$B$3:$C$3</c:f>
              <c:numCache>
                <c:formatCode>0.0%</c:formatCode>
                <c:ptCount val="2"/>
                <c:pt idx="0">
                  <c:v>0.11941275766411405</c:v>
                </c:pt>
                <c:pt idx="1">
                  <c:v>0.12128445908240522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9E-4957-A204-BDA044EED2E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Asian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 Ohio </c:v>
                </c:pt>
                <c:pt idx="1">
                  <c:v> U.S. </c:v>
                </c:pt>
              </c:strCache>
            </c:strRef>
          </c:cat>
          <c:val>
            <c:numRef>
              <c:f>Sheet1!$B$4:$C$4</c:f>
              <c:numCache>
                <c:formatCode>0.0%</c:formatCode>
                <c:ptCount val="2"/>
                <c:pt idx="0">
                  <c:v>2.5688076508142969E-2</c:v>
                </c:pt>
                <c:pt idx="1">
                  <c:v>5.9872890813432195E-2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B9E-4957-A204-BDA044EED2EA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Multiple races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 Ohio </c:v>
                </c:pt>
                <c:pt idx="1">
                  <c:v> U.S. </c:v>
                </c:pt>
              </c:strCache>
            </c:strRef>
          </c:cat>
          <c:val>
            <c:numRef>
              <c:f>Sheet1!$B$5:$C$5</c:f>
              <c:numCache>
                <c:formatCode>0.0%</c:formatCode>
                <c:ptCount val="2"/>
                <c:pt idx="0">
                  <c:v>6.8099306503896381E-2</c:v>
                </c:pt>
                <c:pt idx="1">
                  <c:v>0.12761097971587385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B9E-4957-A204-BDA044EED2EA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 Ohio </c:v>
                </c:pt>
                <c:pt idx="1">
                  <c:v> U.S. </c:v>
                </c:pt>
              </c:strCache>
            </c:strRef>
          </c:cat>
          <c:val>
            <c:numRef>
              <c:f>Sheet1!$B$6:$C$6</c:f>
              <c:numCache>
                <c:formatCode>0.0%</c:formatCode>
                <c:ptCount val="2"/>
                <c:pt idx="0">
                  <c:v>2.0655552571773053E-2</c:v>
                </c:pt>
                <c:pt idx="1">
                  <c:v>8.6147649282222433E-2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B9E-4957-A204-BDA044EED2E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443539024"/>
        <c:axId val="443539352"/>
      </c:barChart>
      <c:catAx>
        <c:axId val="44353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539352"/>
        <c:crosses val="autoZero"/>
        <c:auto val="1"/>
        <c:lblAlgn val="ctr"/>
        <c:lblOffset val="100"/>
        <c:noMultiLvlLbl val="0"/>
      </c:catAx>
      <c:valAx>
        <c:axId val="44353935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539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Ohio’s population is 76.6% white, 11.9% black, and 11.4% other or multiple races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524197"/>
              </p:ext>
            </p:extLst>
          </p:nvPr>
        </p:nvGraphicFramePr>
        <p:xfrm>
          <a:off x="1219200" y="1524000"/>
          <a:ext cx="6858000" cy="4606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8153400" y="1828800"/>
            <a:ext cx="3657600" cy="410449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In 2023, Ohio’s population was 76.6% white compared to 60.5% for the U.S.</a:t>
            </a:r>
          </a:p>
          <a:p>
            <a:r>
              <a:rPr lang="en-US" dirty="0"/>
              <a:t>Ohio’s population was 11.9% black or African American, comparable to the percentage for the U.S. as a whole (12.1%).</a:t>
            </a:r>
          </a:p>
          <a:p>
            <a:r>
              <a:rPr lang="en-US" dirty="0"/>
              <a:t>The percentage of Ohioans of all other races, including Asian, and more than one race, was 11.4%, well below the percentage for the U.S. (27.4%).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469440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603</TotalTime>
  <Words>97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Ohio’s population is 76.6% white, 11.9% black, and 11.4% other or multiple races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Ross Miller</dc:creator>
  <cp:lastModifiedBy>Zach Gleim</cp:lastModifiedBy>
  <cp:revision>80</cp:revision>
  <cp:lastPrinted>2022-05-16T19:03:05Z</cp:lastPrinted>
  <dcterms:created xsi:type="dcterms:W3CDTF">2022-06-30T16:36:18Z</dcterms:created>
  <dcterms:modified xsi:type="dcterms:W3CDTF">2024-09-18T18:02:16Z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