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Zhan" initials="WZ" lastIdx="2" clrIdx="0">
    <p:extLst>
      <p:ext uri="{19B8F6BF-5375-455C-9EA6-DF929625EA0E}">
        <p15:presenceInfo xmlns:p15="http://schemas.microsoft.com/office/powerpoint/2012/main" userId="Wendy Z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5976" autoAdjust="0"/>
  </p:normalViewPr>
  <p:slideViewPr>
    <p:cSldViewPr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State Spending by Category, FY 2024</a:t>
            </a:r>
          </a:p>
        </c:rich>
      </c:tx>
      <c:layout>
        <c:manualLayout>
          <c:xMode val="edge"/>
          <c:yMode val="edge"/>
          <c:x val="0.18799342532678465"/>
          <c:y val="1.4015416958654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0616148228996128E-2"/>
          <c:y val="0.15796235701791655"/>
          <c:w val="0.6762596456692912"/>
          <c:h val="0.75824487250936645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F7-4708-BF5C-BC2B0765D2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F7-4708-BF5C-BC2B0765D2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5F7-4708-BF5C-BC2B0765D2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5F7-4708-BF5C-BC2B0765D28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5F7-4708-BF5C-BC2B0765D28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5F7-4708-BF5C-BC2B0765D28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5F7-4708-BF5C-BC2B0765D28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5F7-4708-BF5C-BC2B0765D28F}"/>
              </c:ext>
            </c:extLst>
          </c:dPt>
          <c:dLbls>
            <c:dLbl>
              <c:idx val="0"/>
              <c:layout>
                <c:manualLayout>
                  <c:x val="9.7606593818629794E-2"/>
                  <c:y val="-0.1737911702873160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5F7-4708-BF5C-BC2B0765D28F}"/>
                </c:ext>
              </c:extLst>
            </c:dLbl>
            <c:dLbl>
              <c:idx val="1"/>
              <c:layout>
                <c:manualLayout>
                  <c:x val="-9.6748301682877874E-2"/>
                  <c:y val="0.2134247830093417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11764705882349"/>
                      <c:h val="0.194029432375613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5F7-4708-BF5C-BC2B0765D28F}"/>
                </c:ext>
              </c:extLst>
            </c:dLbl>
            <c:dLbl>
              <c:idx val="2"/>
              <c:layout>
                <c:manualLayout>
                  <c:x val="-5.616971985644658E-2"/>
                  <c:y val="-0.106517168885774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5F7-4708-BF5C-BC2B0765D28F}"/>
                </c:ext>
              </c:extLst>
            </c:dLbl>
            <c:dLbl>
              <c:idx val="3"/>
              <c:layout>
                <c:manualLayout>
                  <c:x val="5.6966629171353582E-2"/>
                  <c:y val="-0.1709880868955851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5F7-4708-BF5C-BC2B0765D28F}"/>
                </c:ext>
              </c:extLst>
            </c:dLbl>
            <c:dLbl>
              <c:idx val="4"/>
              <c:layout>
                <c:manualLayout>
                  <c:x val="-0.11734693877551021"/>
                  <c:y val="-5.138926852851798E-1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5F7-4708-BF5C-BC2B0765D28F}"/>
                </c:ext>
              </c:extLst>
            </c:dLbl>
            <c:dLbl>
              <c:idx val="5"/>
              <c:layout>
                <c:manualLayout>
                  <c:x val="-6.8027210884353739E-3"/>
                  <c:y val="-5.606166783461807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5F7-4708-BF5C-BC2B0765D28F}"/>
                </c:ext>
              </c:extLst>
            </c:dLbl>
            <c:dLbl>
              <c:idx val="6"/>
              <c:layout>
                <c:manualLayout>
                  <c:x val="-6.8027210884353739E-3"/>
                  <c:y val="1.962158374211632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5F7-4708-BF5C-BC2B0765D28F}"/>
                </c:ext>
              </c:extLst>
            </c:dLbl>
            <c:dLbl>
              <c:idx val="7"/>
              <c:layout>
                <c:manualLayout>
                  <c:x val="-0.11507590962894344"/>
                  <c:y val="-1.11982077923511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Operating</a:t>
                    </a: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EE18007F-8D53-4EBD-870F-FE61E51FF137}" type="PERCENTAG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05F7-4708-BF5C-BC2B0765D28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Subsidies Shared Revenue</c:v>
                </c:pt>
                <c:pt idx="1">
                  <c:v>Transfers and Other</c:v>
                </c:pt>
                <c:pt idx="2">
                  <c:v>Capital Items</c:v>
                </c:pt>
                <c:pt idx="3">
                  <c:v>Debt Service</c:v>
                </c:pt>
                <c:pt idx="4">
                  <c:v>Payroll</c:v>
                </c:pt>
                <c:pt idx="5">
                  <c:v>Supplies/Maintenance/Equipment</c:v>
                </c:pt>
                <c:pt idx="6">
                  <c:v>Purchased Personal Services</c:v>
                </c:pt>
              </c:strCache>
            </c:strRef>
          </c:cat>
          <c:val>
            <c:numRef>
              <c:f>Sheet1!$B$2:$B$8</c:f>
              <c:numCache>
                <c:formatCode>"$"#,##0</c:formatCode>
                <c:ptCount val="7"/>
                <c:pt idx="0">
                  <c:v>68972708193.950043</c:v>
                </c:pt>
                <c:pt idx="1">
                  <c:v>14056764850.639997</c:v>
                </c:pt>
                <c:pt idx="2">
                  <c:v>4465970534.6799994</c:v>
                </c:pt>
                <c:pt idx="3">
                  <c:v>1643378988.5400004</c:v>
                </c:pt>
                <c:pt idx="4">
                  <c:v>5860959226.9400005</c:v>
                </c:pt>
                <c:pt idx="5">
                  <c:v>2588162586.9499989</c:v>
                </c:pt>
                <c:pt idx="6">
                  <c:v>2114869251.6599994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5F7-4708-BF5C-BC2B0765D2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0.31633</cdr:x>
      <cdr:y>0.82411</cdr:y>
    </cdr:from>
    <cdr:to>
      <cdr:x>0.63633</cdr:x>
      <cdr:y>0.89138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62200" y="3733800"/>
          <a:ext cx="2389632" cy="3047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>
              <a:solidFill>
                <a:schemeClr val="tx1"/>
              </a:solidFill>
            </a:rPr>
            <a:t>Total: $</a:t>
          </a:r>
          <a:r>
            <a:rPr lang="en-US" sz="1200" dirty="0" smtClean="0">
              <a:solidFill>
                <a:schemeClr val="tx1"/>
              </a:solidFill>
            </a:rPr>
            <a:t>99.70 </a:t>
          </a:r>
          <a:r>
            <a:rPr lang="en-US" sz="1200" dirty="0">
              <a:solidFill>
                <a:schemeClr val="tx1"/>
              </a:solidFill>
            </a:rPr>
            <a:t>billion</a:t>
          </a:r>
          <a:endParaRPr lang="en-US" sz="1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0.0099</cdr:x>
      <cdr:y>0.93394</cdr:y>
    </cdr:from>
    <cdr:to>
      <cdr:x>0.40817</cdr:x>
      <cdr:y>0.99168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76200" y="4231425"/>
          <a:ext cx="3065165" cy="26160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>
              <a:latin typeface="+mn-lt"/>
            </a:rPr>
            <a:t>Source: Ohio Administrative Knowledge System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Payroll amounted to 5.9% of total state</a:t>
            </a:r>
            <a:br>
              <a:rPr lang="en-US" dirty="0"/>
            </a:br>
            <a:r>
              <a:rPr lang="en-US" dirty="0"/>
              <a:t>spending in FY 2024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0" y="1905000"/>
            <a:ext cx="4114800" cy="4114800"/>
          </a:xfrm>
        </p:spPr>
        <p:txBody>
          <a:bodyPr>
            <a:noAutofit/>
          </a:bodyPr>
          <a:lstStyle/>
          <a:p>
            <a:r>
              <a:rPr lang="en-US" sz="1600" dirty="0"/>
              <a:t>Out of total spending of $99.70 billion in FY 2024, $5.86 billion (5.9%) went to employee payroll.</a:t>
            </a:r>
          </a:p>
          <a:p>
            <a:r>
              <a:rPr lang="en-US" sz="1600" dirty="0"/>
              <a:t>In addition to payroll, the state’s operating expenses include supplies, maintenance, and equipment and purchased personal services. Altogether the state’s operating expenses totaled $10.56 billion (10.6%).</a:t>
            </a:r>
          </a:p>
          <a:p>
            <a:r>
              <a:rPr lang="en-US" sz="1600" dirty="0"/>
              <a:t>The state’s largest category of spending is </a:t>
            </a:r>
            <a:r>
              <a:rPr lang="en-US" sz="1600" dirty="0" smtClean="0"/>
              <a:t>Subsidies </a:t>
            </a:r>
            <a:r>
              <a:rPr lang="en-US" sz="1600" dirty="0"/>
              <a:t>and </a:t>
            </a:r>
            <a:r>
              <a:rPr lang="en-US" sz="1600" dirty="0" smtClean="0"/>
              <a:t>Shared Revenue </a:t>
            </a:r>
            <a:r>
              <a:rPr lang="en-US" sz="1600" dirty="0"/>
              <a:t>at $68.97 billion (69.2%). This is money that is transferred to various service providers, including medical providers under Medicaid, colleges and universities, school districts, and other entities.</a:t>
            </a:r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6371840"/>
              </p:ext>
            </p:extLst>
          </p:nvPr>
        </p:nvGraphicFramePr>
        <p:xfrm>
          <a:off x="838200" y="1524000"/>
          <a:ext cx="76962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5404374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465</TotalTime>
  <Words>159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Payroll amounted to 5.9% of total state spending in FY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Linda Bayer</cp:lastModifiedBy>
  <cp:revision>34</cp:revision>
  <cp:lastPrinted>2024-07-23T20:02:31Z</cp:lastPrinted>
  <dcterms:created xsi:type="dcterms:W3CDTF">2022-07-27T17:45:01Z</dcterms:created>
  <dcterms:modified xsi:type="dcterms:W3CDTF">2024-07-23T20:04:43Z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