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5"/>
  </p:notesMasterIdLst>
  <p:handoutMasterIdLst>
    <p:handoutMasterId r:id="rId6"/>
  </p:handoutMasterIdLst>
  <p:sldIdLst>
    <p:sldId id="256" r:id="rId2"/>
    <p:sldId id="269" r:id="rId3"/>
    <p:sldId id="274" r:id="rId4"/>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59B1DDB-A334-2885-EBC7-0EAAC0E00C5C}" name="Zach Gleim" initials="ZG" userId="S::Zach.Gleim@lsc.ohio.gov::5c14b22e-9308-4bf1-80f6-bbc6ab1a397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ric Makela" initials="EPM" lastIdx="6" clrIdx="0">
    <p:extLst>
      <p:ext uri="{19B8F6BF-5375-455C-9EA6-DF929625EA0E}">
        <p15:presenceInfo xmlns:p15="http://schemas.microsoft.com/office/powerpoint/2012/main" userId="Eric Makela" providerId="None"/>
      </p:ext>
    </p:extLst>
  </p:cmAuthor>
  <p:cmAuthor id="2" name="Melaney Carter" initials="MAC" lastIdx="2" clrIdx="1">
    <p:extLst>
      <p:ext uri="{19B8F6BF-5375-455C-9EA6-DF929625EA0E}">
        <p15:presenceInfo xmlns:p15="http://schemas.microsoft.com/office/powerpoint/2012/main" userId="Melaney Carter" providerId="None"/>
      </p:ext>
    </p:extLst>
  </p:cmAuthor>
  <p:cmAuthor id="3" name="Ross Miller" initials="RM" lastIdx="2" clrIdx="2">
    <p:extLst>
      <p:ext uri="{19B8F6BF-5375-455C-9EA6-DF929625EA0E}">
        <p15:presenceInfo xmlns:p15="http://schemas.microsoft.com/office/powerpoint/2012/main" userId="Ross Mil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31" autoAdjust="0"/>
    <p:restoredTop sz="75976" autoAdjust="0"/>
  </p:normalViewPr>
  <p:slideViewPr>
    <p:cSldViewPr>
      <p:cViewPr varScale="1">
        <p:scale>
          <a:sx n="114" d="100"/>
          <a:sy n="114" d="100"/>
        </p:scale>
        <p:origin x="660"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FY05</c:v>
                </c:pt>
                <c:pt idx="1">
                  <c:v>FY06</c:v>
                </c:pt>
                <c:pt idx="2">
                  <c:v>FY07</c:v>
                </c:pt>
                <c:pt idx="3">
                  <c:v>FY08</c:v>
                </c:pt>
                <c:pt idx="4">
                  <c:v>FY09</c:v>
                </c:pt>
                <c:pt idx="5">
                  <c:v>FY10</c:v>
                </c:pt>
                <c:pt idx="6">
                  <c:v>FY11</c:v>
                </c:pt>
                <c:pt idx="7">
                  <c:v>FY12</c:v>
                </c:pt>
                <c:pt idx="8">
                  <c:v>FY13</c:v>
                </c:pt>
                <c:pt idx="9">
                  <c:v>FY14</c:v>
                </c:pt>
                <c:pt idx="10">
                  <c:v>FY15</c:v>
                </c:pt>
                <c:pt idx="11">
                  <c:v>FY16</c:v>
                </c:pt>
                <c:pt idx="12">
                  <c:v>FY17</c:v>
                </c:pt>
                <c:pt idx="13">
                  <c:v>FY18</c:v>
                </c:pt>
                <c:pt idx="14">
                  <c:v>FY19</c:v>
                </c:pt>
                <c:pt idx="15">
                  <c:v>FY20</c:v>
                </c:pt>
                <c:pt idx="16">
                  <c:v>FY21</c:v>
                </c:pt>
                <c:pt idx="17">
                  <c:v>FY22</c:v>
                </c:pt>
                <c:pt idx="18">
                  <c:v>FY23</c:v>
                </c:pt>
                <c:pt idx="19">
                  <c:v>FY24</c:v>
                </c:pt>
              </c:strCache>
            </c:strRef>
          </c:cat>
          <c:val>
            <c:numRef>
              <c:f>Sheet1!$B$2:$B$21</c:f>
              <c:numCache>
                <c:formatCode>"$"#,##0.00</c:formatCode>
                <c:ptCount val="20"/>
                <c:pt idx="0">
                  <c:v>8.4764321349999996</c:v>
                </c:pt>
                <c:pt idx="1">
                  <c:v>8.9093825669999998</c:v>
                </c:pt>
                <c:pt idx="2">
                  <c:v>9.2119118400000009</c:v>
                </c:pt>
                <c:pt idx="3">
                  <c:v>8.6315652539999999</c:v>
                </c:pt>
                <c:pt idx="4">
                  <c:v>8.4866212119999993</c:v>
                </c:pt>
                <c:pt idx="5">
                  <c:v>8.5866556359999997</c:v>
                </c:pt>
                <c:pt idx="6">
                  <c:v>8.9967528479999999</c:v>
                </c:pt>
                <c:pt idx="7">
                  <c:v>9.7605059149999995</c:v>
                </c:pt>
                <c:pt idx="8">
                  <c:v>9.2633582659999991</c:v>
                </c:pt>
                <c:pt idx="9">
                  <c:v>9.5173469980000007</c:v>
                </c:pt>
                <c:pt idx="10">
                  <c:v>9.3545086000000008</c:v>
                </c:pt>
                <c:pt idx="11">
                  <c:v>9.2713999999999999</c:v>
                </c:pt>
                <c:pt idx="12">
                  <c:v>9.4507899999999996</c:v>
                </c:pt>
                <c:pt idx="13">
                  <c:v>9.7469000000000001</c:v>
                </c:pt>
                <c:pt idx="14">
                  <c:v>9.4968500000000002</c:v>
                </c:pt>
                <c:pt idx="15">
                  <c:v>9.4329549999999998</c:v>
                </c:pt>
                <c:pt idx="16">
                  <c:v>9.818225</c:v>
                </c:pt>
                <c:pt idx="17">
                  <c:v>9.15395</c:v>
                </c:pt>
                <c:pt idx="18">
                  <c:v>8.2000299999999999</c:v>
                </c:pt>
                <c:pt idx="19">
                  <c:v>7.4080700000000004</c:v>
                </c:pt>
              </c:numCache>
            </c:numRef>
          </c:val>
          <c:extLst>
            <c:ext xmlns:c16="http://schemas.microsoft.com/office/drawing/2014/chart" uri="{C3380CC4-5D6E-409C-BE32-E72D297353CC}">
              <c16:uniqueId val="{00000000-ADDB-42A7-8295-BFB541214305}"/>
            </c:ext>
          </c:extLst>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FY05</c:v>
                </c:pt>
                <c:pt idx="1">
                  <c:v>FY06</c:v>
                </c:pt>
                <c:pt idx="2">
                  <c:v>FY07</c:v>
                </c:pt>
                <c:pt idx="3">
                  <c:v>FY08</c:v>
                </c:pt>
                <c:pt idx="4">
                  <c:v>FY09</c:v>
                </c:pt>
                <c:pt idx="5">
                  <c:v>FY10</c:v>
                </c:pt>
                <c:pt idx="6">
                  <c:v>FY11</c:v>
                </c:pt>
                <c:pt idx="7">
                  <c:v>FY12</c:v>
                </c:pt>
                <c:pt idx="8">
                  <c:v>FY13</c:v>
                </c:pt>
                <c:pt idx="9">
                  <c:v>FY14</c:v>
                </c:pt>
                <c:pt idx="10">
                  <c:v>FY15</c:v>
                </c:pt>
                <c:pt idx="11">
                  <c:v>FY16</c:v>
                </c:pt>
                <c:pt idx="12">
                  <c:v>FY17</c:v>
                </c:pt>
                <c:pt idx="13">
                  <c:v>FY18</c:v>
                </c:pt>
                <c:pt idx="14">
                  <c:v>FY19</c:v>
                </c:pt>
                <c:pt idx="15">
                  <c:v>FY20</c:v>
                </c:pt>
                <c:pt idx="16">
                  <c:v>FY21</c:v>
                </c:pt>
                <c:pt idx="17">
                  <c:v>FY22</c:v>
                </c:pt>
                <c:pt idx="18">
                  <c:v>FY23</c:v>
                </c:pt>
                <c:pt idx="19">
                  <c:v>FY24</c:v>
                </c:pt>
              </c:strCache>
            </c:strRef>
          </c:cat>
          <c:val>
            <c:numRef>
              <c:f>Sheet1!$C$2:$C$21</c:f>
              <c:numCache>
                <c:formatCode>General</c:formatCode>
                <c:ptCount val="20"/>
              </c:numCache>
            </c:numRef>
          </c:val>
          <c:extLst>
            <c:ext xmlns:c16="http://schemas.microsoft.com/office/drawing/2014/chart" uri="{C3380CC4-5D6E-409C-BE32-E72D297353CC}">
              <c16:uniqueId val="{00000000-A309-4845-A37F-F02CB1E37B03}"/>
            </c:ext>
          </c:extLst>
        </c:ser>
        <c:dLbls>
          <c:dLblPos val="outEnd"/>
          <c:showLegendKey val="0"/>
          <c:showVal val="1"/>
          <c:showCatName val="0"/>
          <c:showSerName val="0"/>
          <c:showPercent val="0"/>
          <c:showBubbleSize val="0"/>
        </c:dLbls>
        <c:gapWidth val="18"/>
        <c:axId val="463496776"/>
        <c:axId val="463494152"/>
      </c:bar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a:solidFill>
                      <a:schemeClr val="tx1"/>
                    </a:solidFill>
                  </a:rPr>
                  <a:t>$</a:t>
                </a:r>
                <a:r>
                  <a:rPr lang="en-US" sz="1200" baseline="0" dirty="0">
                    <a:solidFill>
                      <a:schemeClr val="tx1"/>
                    </a:solidFill>
                  </a:rPr>
                  <a:t> in billions</a:t>
                </a:r>
                <a:endParaRPr lang="en-US" sz="1200" dirty="0">
                  <a:solidFill>
                    <a:schemeClr val="tx1"/>
                  </a:solidFill>
                </a:endParaRP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numFmt formatCode="0.0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FY05</c:v>
                </c:pt>
                <c:pt idx="1">
                  <c:v>FY06</c:v>
                </c:pt>
                <c:pt idx="2">
                  <c:v>FY07</c:v>
                </c:pt>
                <c:pt idx="3">
                  <c:v>FY08</c:v>
                </c:pt>
                <c:pt idx="4">
                  <c:v>FY09</c:v>
                </c:pt>
                <c:pt idx="5">
                  <c:v>FY10</c:v>
                </c:pt>
                <c:pt idx="6">
                  <c:v>FY11</c:v>
                </c:pt>
                <c:pt idx="7">
                  <c:v>FY12</c:v>
                </c:pt>
                <c:pt idx="8">
                  <c:v>FY13</c:v>
                </c:pt>
                <c:pt idx="9">
                  <c:v>FY14</c:v>
                </c:pt>
                <c:pt idx="10">
                  <c:v>FY15</c:v>
                </c:pt>
                <c:pt idx="11">
                  <c:v>FY16</c:v>
                </c:pt>
                <c:pt idx="12">
                  <c:v>FY17</c:v>
                </c:pt>
                <c:pt idx="13">
                  <c:v>FY18</c:v>
                </c:pt>
                <c:pt idx="14">
                  <c:v>FY19</c:v>
                </c:pt>
                <c:pt idx="15">
                  <c:v>FY20</c:v>
                </c:pt>
                <c:pt idx="16">
                  <c:v>FY21</c:v>
                </c:pt>
                <c:pt idx="17">
                  <c:v>FY22</c:v>
                </c:pt>
                <c:pt idx="18">
                  <c:v>FY23</c:v>
                </c:pt>
                <c:pt idx="19">
                  <c:v>FY24</c:v>
                </c:pt>
              </c:strCache>
            </c:strRef>
          </c:cat>
          <c:val>
            <c:numRef>
              <c:f>Sheet1!$B$2:$B$21</c:f>
              <c:numCache>
                <c:formatCode>_(* #,##0.000_);_(* \(#,##0.000\);_(* "-"??_);_(@_)</c:formatCode>
                <c:ptCount val="20"/>
                <c:pt idx="0">
                  <c:v>4.1900000000000007E-2</c:v>
                </c:pt>
                <c:pt idx="1">
                  <c:v>4.2599999999999999E-2</c:v>
                </c:pt>
                <c:pt idx="2">
                  <c:v>4.5400000000000003E-2</c:v>
                </c:pt>
                <c:pt idx="3">
                  <c:v>4.4500000000000005E-2</c:v>
                </c:pt>
                <c:pt idx="4">
                  <c:v>3.9399999999999998E-2</c:v>
                </c:pt>
                <c:pt idx="5">
                  <c:v>2.8399999999999998E-2</c:v>
                </c:pt>
                <c:pt idx="6">
                  <c:v>2.6800000000000001E-2</c:v>
                </c:pt>
                <c:pt idx="7">
                  <c:v>2.29E-2</c:v>
                </c:pt>
                <c:pt idx="8">
                  <c:v>3.7000000000000005E-2</c:v>
                </c:pt>
                <c:pt idx="9">
                  <c:v>3.8100000000000002E-2</c:v>
                </c:pt>
                <c:pt idx="10">
                  <c:v>3.6200000000000003E-2</c:v>
                </c:pt>
                <c:pt idx="11">
                  <c:v>3.4599999999999999E-2</c:v>
                </c:pt>
                <c:pt idx="12">
                  <c:v>3.4099999999999998E-2</c:v>
                </c:pt>
                <c:pt idx="13">
                  <c:v>3.6600000000000001E-2</c:v>
                </c:pt>
                <c:pt idx="14">
                  <c:v>3.7000000000000005E-2</c:v>
                </c:pt>
                <c:pt idx="15">
                  <c:v>3.78E-2</c:v>
                </c:pt>
                <c:pt idx="16">
                  <c:v>2.63E-2</c:v>
                </c:pt>
                <c:pt idx="17">
                  <c:v>3.2199999999999999E-2</c:v>
                </c:pt>
                <c:pt idx="18">
                  <c:v>3.2599999999999997E-2</c:v>
                </c:pt>
                <c:pt idx="19">
                  <c:v>2.8199999999999999E-2</c:v>
                </c:pt>
              </c:numCache>
            </c:numRef>
          </c:val>
          <c:extLst>
            <c:ext xmlns:c16="http://schemas.microsoft.com/office/drawing/2014/chart" uri="{C3380CC4-5D6E-409C-BE32-E72D297353CC}">
              <c16:uniqueId val="{00000000-ADDB-42A7-8295-BFB541214305}"/>
            </c:ext>
          </c:extLst>
        </c:ser>
        <c:ser>
          <c:idx val="1"/>
          <c:order val="1"/>
          <c:tx>
            <c:strRef>
              <c:f>Sheet1!$C$1</c:f>
              <c:strCache>
                <c:ptCount val="1"/>
                <c:pt idx="0">
                  <c:v>Column1</c:v>
                </c:pt>
              </c:strCache>
            </c:strRef>
          </c:tx>
          <c:spPr>
            <a:solidFill>
              <a:schemeClr val="accent2"/>
            </a:solidFill>
            <a:ln>
              <a:noFill/>
            </a:ln>
            <a:effectLst/>
          </c:spPr>
          <c:invertIfNegative val="0"/>
          <c:cat>
            <c:strRef>
              <c:f>Sheet1!$A$2:$A$21</c:f>
              <c:strCache>
                <c:ptCount val="20"/>
                <c:pt idx="0">
                  <c:v>FY05</c:v>
                </c:pt>
                <c:pt idx="1">
                  <c:v>FY06</c:v>
                </c:pt>
                <c:pt idx="2">
                  <c:v>FY07</c:v>
                </c:pt>
                <c:pt idx="3">
                  <c:v>FY08</c:v>
                </c:pt>
                <c:pt idx="4">
                  <c:v>FY09</c:v>
                </c:pt>
                <c:pt idx="5">
                  <c:v>FY10</c:v>
                </c:pt>
                <c:pt idx="6">
                  <c:v>FY11</c:v>
                </c:pt>
                <c:pt idx="7">
                  <c:v>FY12</c:v>
                </c:pt>
                <c:pt idx="8">
                  <c:v>FY13</c:v>
                </c:pt>
                <c:pt idx="9">
                  <c:v>FY14</c:v>
                </c:pt>
                <c:pt idx="10">
                  <c:v>FY15</c:v>
                </c:pt>
                <c:pt idx="11">
                  <c:v>FY16</c:v>
                </c:pt>
                <c:pt idx="12">
                  <c:v>FY17</c:v>
                </c:pt>
                <c:pt idx="13">
                  <c:v>FY18</c:v>
                </c:pt>
                <c:pt idx="14">
                  <c:v>FY19</c:v>
                </c:pt>
                <c:pt idx="15">
                  <c:v>FY20</c:v>
                </c:pt>
                <c:pt idx="16">
                  <c:v>FY21</c:v>
                </c:pt>
                <c:pt idx="17">
                  <c:v>FY22</c:v>
                </c:pt>
                <c:pt idx="18">
                  <c:v>FY23</c:v>
                </c:pt>
                <c:pt idx="19">
                  <c:v>FY24</c:v>
                </c:pt>
              </c:strCache>
            </c:strRef>
          </c:cat>
          <c:val>
            <c:numRef>
              <c:f>Sheet1!$C$2:$C$21</c:f>
              <c:numCache>
                <c:formatCode>General</c:formatCode>
                <c:ptCount val="20"/>
              </c:numCache>
            </c:numRef>
          </c:val>
          <c:extLst>
            <c:ext xmlns:c16="http://schemas.microsoft.com/office/drawing/2014/chart" uri="{C3380CC4-5D6E-409C-BE32-E72D297353CC}">
              <c16:uniqueId val="{00000000-A309-4845-A37F-F02CB1E37B03}"/>
            </c:ext>
          </c:extLst>
        </c:ser>
        <c:dLbls>
          <c:showLegendKey val="0"/>
          <c:showVal val="0"/>
          <c:showCatName val="0"/>
          <c:showSerName val="0"/>
          <c:showPercent val="0"/>
          <c:showBubbleSize val="0"/>
        </c:dLbls>
        <c:gapWidth val="18"/>
        <c:axId val="463496776"/>
        <c:axId val="463494152"/>
      </c:bar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a:t>Debt service ratio</a:t>
                </a:r>
              </a:p>
            </c:rich>
          </c:tx>
          <c:layout>
            <c:manualLayout>
              <c:xMode val="edge"/>
              <c:yMode val="edge"/>
              <c:x val="3.6231884057971015E-3"/>
              <c:y val="0.20910585219255251"/>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p:cNvSpPr>
            <a:spLocks noGrp="1"/>
          </p:cNvSpPr>
          <p:nvPr>
            <p:ph type="ctrTitle"/>
          </p:nvPr>
        </p:nvSpPr>
        <p:spPr/>
        <p:txBody>
          <a:bodyPr/>
          <a:lstStyle/>
          <a:p>
            <a:r>
              <a:rPr lang="en-US" dirty="0"/>
              <a:t>State GRF Debt</a:t>
            </a:r>
          </a:p>
        </p:txBody>
      </p:sp>
      <p:sp>
        <p:nvSpPr>
          <p:cNvPr id="30" name="Subtitle 29"/>
          <p:cNvSpPr>
            <a:spLocks noGrp="1"/>
          </p:cNvSpPr>
          <p:nvPr>
            <p:ph type="subTitle" idx="4294967295"/>
          </p:nvPr>
        </p:nvSpPr>
        <p:spPr>
          <a:xfrm>
            <a:off x="1828800" y="3962400"/>
            <a:ext cx="9144000" cy="1600200"/>
          </a:xfrm>
        </p:spPr>
        <p:txBody>
          <a:bodyPr/>
          <a:lstStyle/>
          <a:p>
            <a:endParaRPr lang="en-US" dirty="0"/>
          </a:p>
          <a:p>
            <a:endParaRPr lang="en-US" dirty="0"/>
          </a:p>
        </p:txBody>
      </p:sp>
    </p:spTree>
    <p:extLst>
      <p:ext uri="{BB962C8B-B14F-4D97-AF65-F5344CB8AC3E}">
        <p14:creationId xmlns:p14="http://schemas.microsoft.com/office/powerpoint/2010/main" val="1633059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GRF-backed debt decreased in FY 2024</a:t>
            </a:r>
          </a:p>
        </p:txBody>
      </p:sp>
      <p:graphicFrame>
        <p:nvGraphicFramePr>
          <p:cNvPr id="6" name="Content Placeholder 6"/>
          <p:cNvGraphicFramePr>
            <a:graphicFrameLocks noGrp="1"/>
          </p:cNvGraphicFramePr>
          <p:nvPr>
            <p:ph sz="half" idx="1"/>
            <p:extLst>
              <p:ext uri="{D42A27DB-BD31-4B8C-83A1-F6EECF244321}">
                <p14:modId xmlns:p14="http://schemas.microsoft.com/office/powerpoint/2010/main" val="2050628166"/>
              </p:ext>
            </p:extLst>
          </p:nvPr>
        </p:nvGraphicFramePr>
        <p:xfrm>
          <a:off x="990601" y="1600200"/>
          <a:ext cx="10591800" cy="2320925"/>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3"/>
          <p:cNvSpPr>
            <a:spLocks noGrp="1"/>
          </p:cNvSpPr>
          <p:nvPr>
            <p:ph sz="half" idx="2"/>
          </p:nvPr>
        </p:nvSpPr>
        <p:spPr>
          <a:xfrm>
            <a:off x="914400" y="4195435"/>
            <a:ext cx="7620000" cy="1935493"/>
          </a:xfrm>
        </p:spPr>
        <p:txBody>
          <a:bodyPr/>
          <a:lstStyle/>
          <a:p>
            <a:r>
              <a:rPr lang="en-US" sz="1300" dirty="0"/>
              <a:t>Debt backed by the state GRF includes general obligation (G.O.) and special obligation (S.O.) bonds. </a:t>
            </a:r>
          </a:p>
          <a:p>
            <a:r>
              <a:rPr lang="en-US" sz="1300" dirty="0"/>
              <a:t>G.O. bonds are secured by the full faith and credit, revenue, and taxing power of the state. Debt service payments for most G.O. bonds are supported by the GRF, but some are paid from highway user receipts. </a:t>
            </a:r>
          </a:p>
          <a:p>
            <a:r>
              <a:rPr lang="en-US" sz="1300" dirty="0"/>
              <a:t>S.O. bonds are backed by GRF appropriation funding or revenues generated by a specific project.</a:t>
            </a:r>
          </a:p>
          <a:p>
            <a:r>
              <a:rPr lang="en-US" sz="1300" dirty="0"/>
              <a:t>GRF-backed debt declined from $8.20 billion at the end of FY 2023 to approximately $7.41 billion at the end of FY 2024. </a:t>
            </a:r>
          </a:p>
          <a:p>
            <a:r>
              <a:rPr lang="en-US" sz="1300" dirty="0"/>
              <a:t>On a per-capita basis, GRF-backed debt declined from about $696 at the end of FY 2023 to about $629 at the end of FY 2024. Per-capita calculations are based on population estimate as of July 1, 2023.</a:t>
            </a:r>
          </a:p>
        </p:txBody>
      </p:sp>
      <p:graphicFrame>
        <p:nvGraphicFramePr>
          <p:cNvPr id="7" name="Content Placeholder 8"/>
          <p:cNvGraphicFramePr>
            <a:graphicFrameLocks noGrp="1"/>
          </p:cNvGraphicFramePr>
          <p:nvPr>
            <p:ph sz="quarter" idx="13"/>
            <p:extLst>
              <p:ext uri="{D42A27DB-BD31-4B8C-83A1-F6EECF244321}">
                <p14:modId xmlns:p14="http://schemas.microsoft.com/office/powerpoint/2010/main" val="77829952"/>
              </p:ext>
            </p:extLst>
          </p:nvPr>
        </p:nvGraphicFramePr>
        <p:xfrm>
          <a:off x="8610598" y="3930322"/>
          <a:ext cx="3124200" cy="2120026"/>
        </p:xfrm>
        <a:graphic>
          <a:graphicData uri="http://schemas.openxmlformats.org/drawingml/2006/table">
            <a:tbl>
              <a:tblPr firstRow="1" bandRow="1">
                <a:tableStyleId>{5C22544A-7EE6-4342-B048-85BDC9FD1C3A}</a:tableStyleId>
              </a:tblPr>
              <a:tblGrid>
                <a:gridCol w="1562100">
                  <a:extLst>
                    <a:ext uri="{9D8B030D-6E8A-4147-A177-3AD203B41FA5}">
                      <a16:colId xmlns:a16="http://schemas.microsoft.com/office/drawing/2014/main" val="238574145"/>
                    </a:ext>
                  </a:extLst>
                </a:gridCol>
                <a:gridCol w="1562100">
                  <a:extLst>
                    <a:ext uri="{9D8B030D-6E8A-4147-A177-3AD203B41FA5}">
                      <a16:colId xmlns:a16="http://schemas.microsoft.com/office/drawing/2014/main" val="1186952521"/>
                    </a:ext>
                  </a:extLst>
                </a:gridCol>
              </a:tblGrid>
              <a:tr h="558677">
                <a:tc gridSpan="2">
                  <a:txBody>
                    <a:bodyPr/>
                    <a:lstStyle/>
                    <a:p>
                      <a:pPr algn="ctr"/>
                      <a:r>
                        <a:rPr lang="en-US" baseline="0" dirty="0"/>
                        <a:t>Outstanding GRF-Backed Debt as a </a:t>
                      </a:r>
                      <a:br>
                        <a:rPr lang="en-US" baseline="0" dirty="0"/>
                      </a:br>
                      <a:r>
                        <a:rPr lang="en-US" baseline="0" dirty="0"/>
                        <a:t>% of Annual Ohio Personal Income*</a:t>
                      </a:r>
                      <a:endParaRPr lang="en-US" dirty="0"/>
                    </a:p>
                  </a:txBody>
                  <a:tcPr/>
                </a:tc>
                <a:tc hMerge="1">
                  <a:txBody>
                    <a:bodyPr/>
                    <a:lstStyle/>
                    <a:p>
                      <a:endParaRPr lang="en-US" dirty="0"/>
                    </a:p>
                  </a:txBody>
                  <a:tcPr/>
                </a:tc>
                <a:extLst>
                  <a:ext uri="{0D108BD9-81ED-4DB2-BD59-A6C34878D82A}">
                    <a16:rowId xmlns:a16="http://schemas.microsoft.com/office/drawing/2014/main" val="1470571098"/>
                  </a:ext>
                </a:extLst>
              </a:tr>
              <a:tr h="304733">
                <a:tc>
                  <a:txBody>
                    <a:bodyPr/>
                    <a:lstStyle/>
                    <a:p>
                      <a:pPr algn="ctr"/>
                      <a:r>
                        <a:rPr lang="en-US" sz="1200" dirty="0"/>
                        <a:t>FY 2021</a:t>
                      </a:r>
                    </a:p>
                  </a:txBody>
                  <a:tcPr/>
                </a:tc>
                <a:tc>
                  <a:txBody>
                    <a:bodyPr/>
                    <a:lstStyle/>
                    <a:p>
                      <a:pPr algn="ctr"/>
                      <a:r>
                        <a:rPr lang="en-US" sz="1200" dirty="0"/>
                        <a:t>1.57%</a:t>
                      </a:r>
                    </a:p>
                  </a:txBody>
                  <a:tcPr/>
                </a:tc>
                <a:extLst>
                  <a:ext uri="{0D108BD9-81ED-4DB2-BD59-A6C34878D82A}">
                    <a16:rowId xmlns:a16="http://schemas.microsoft.com/office/drawing/2014/main" val="2637787145"/>
                  </a:ext>
                </a:extLst>
              </a:tr>
              <a:tr h="304733">
                <a:tc>
                  <a:txBody>
                    <a:bodyPr/>
                    <a:lstStyle/>
                    <a:p>
                      <a:pPr algn="ctr"/>
                      <a:r>
                        <a:rPr lang="en-US" sz="1200" dirty="0"/>
                        <a:t>FY 2022</a:t>
                      </a:r>
                    </a:p>
                  </a:txBody>
                  <a:tcPr/>
                </a:tc>
                <a:tc>
                  <a:txBody>
                    <a:bodyPr/>
                    <a:lstStyle/>
                    <a:p>
                      <a:pPr algn="ctr"/>
                      <a:r>
                        <a:rPr lang="en-US" sz="1200" dirty="0"/>
                        <a:t>1.36%</a:t>
                      </a:r>
                    </a:p>
                  </a:txBody>
                  <a:tcPr/>
                </a:tc>
                <a:extLst>
                  <a:ext uri="{0D108BD9-81ED-4DB2-BD59-A6C34878D82A}">
                    <a16:rowId xmlns:a16="http://schemas.microsoft.com/office/drawing/2014/main" val="2187161019"/>
                  </a:ext>
                </a:extLst>
              </a:tr>
              <a:tr h="304733">
                <a:tc>
                  <a:txBody>
                    <a:bodyPr/>
                    <a:lstStyle/>
                    <a:p>
                      <a:pPr algn="ctr"/>
                      <a:r>
                        <a:rPr lang="en-US" sz="1200" dirty="0"/>
                        <a:t>FY 2023</a:t>
                      </a:r>
                    </a:p>
                  </a:txBody>
                  <a:tcPr/>
                </a:tc>
                <a:tc>
                  <a:txBody>
                    <a:bodyPr/>
                    <a:lstStyle/>
                    <a:p>
                      <a:pPr algn="ctr"/>
                      <a:r>
                        <a:rPr lang="en-US" sz="1200" dirty="0"/>
                        <a:t>1.21%</a:t>
                      </a:r>
                    </a:p>
                  </a:txBody>
                  <a:tcPr/>
                </a:tc>
                <a:extLst>
                  <a:ext uri="{0D108BD9-81ED-4DB2-BD59-A6C34878D82A}">
                    <a16:rowId xmlns:a16="http://schemas.microsoft.com/office/drawing/2014/main" val="1541867060"/>
                  </a:ext>
                </a:extLst>
              </a:tr>
              <a:tr h="311870">
                <a:tc>
                  <a:txBody>
                    <a:bodyPr/>
                    <a:lstStyle/>
                    <a:p>
                      <a:pPr algn="ctr"/>
                      <a:r>
                        <a:rPr lang="en-US" sz="1200" dirty="0"/>
                        <a:t>FY 2024</a:t>
                      </a:r>
                    </a:p>
                  </a:txBody>
                  <a:tcPr/>
                </a:tc>
                <a:tc>
                  <a:txBody>
                    <a:bodyPr/>
                    <a:lstStyle/>
                    <a:p>
                      <a:pPr algn="ctr"/>
                      <a:r>
                        <a:rPr lang="en-US" sz="1200" dirty="0"/>
                        <a:t>1.04%</a:t>
                      </a:r>
                    </a:p>
                  </a:txBody>
                  <a:tcPr/>
                </a:tc>
                <a:extLst>
                  <a:ext uri="{0D108BD9-81ED-4DB2-BD59-A6C34878D82A}">
                    <a16:rowId xmlns:a16="http://schemas.microsoft.com/office/drawing/2014/main" val="167427870"/>
                  </a:ext>
                </a:extLst>
              </a:tr>
              <a:tr h="304733">
                <a:tc gridSpan="2">
                  <a:txBody>
                    <a:bodyPr/>
                    <a:lstStyle/>
                    <a:p>
                      <a:pPr algn="l"/>
                      <a:r>
                        <a:rPr lang="en-US" sz="800" dirty="0"/>
                        <a:t>*Personal</a:t>
                      </a:r>
                      <a:r>
                        <a:rPr lang="en-US" sz="800" baseline="0" dirty="0"/>
                        <a:t> income data are on a calendar year basis while GRF-backed debt data are on the state fiscal year basis.</a:t>
                      </a:r>
                      <a:endParaRPr lang="en-US" sz="800" dirty="0"/>
                    </a:p>
                  </a:txBody>
                  <a:tcPr/>
                </a:tc>
                <a:tc hMerge="1">
                  <a:txBody>
                    <a:bodyPr/>
                    <a:lstStyle/>
                    <a:p>
                      <a:pPr algn="r"/>
                      <a:endParaRPr lang="en-US" sz="1200" dirty="0"/>
                    </a:p>
                  </a:txBody>
                  <a:tcPr marR="731520"/>
                </a:tc>
                <a:extLst>
                  <a:ext uri="{0D108BD9-81ED-4DB2-BD59-A6C34878D82A}">
                    <a16:rowId xmlns:a16="http://schemas.microsoft.com/office/drawing/2014/main" val="252641734"/>
                  </a:ext>
                </a:extLst>
              </a:tr>
            </a:tbl>
          </a:graphicData>
        </a:graphic>
      </p:graphicFrame>
      <p:sp>
        <p:nvSpPr>
          <p:cNvPr id="8" name="TextBox 7"/>
          <p:cNvSpPr txBox="1"/>
          <p:nvPr/>
        </p:nvSpPr>
        <p:spPr>
          <a:xfrm>
            <a:off x="1208902" y="3927475"/>
            <a:ext cx="3744098" cy="261610"/>
          </a:xfrm>
          <a:prstGeom prst="rect">
            <a:avLst/>
          </a:prstGeom>
          <a:noFill/>
        </p:spPr>
        <p:txBody>
          <a:bodyPr wrap="square" rtlCol="0">
            <a:spAutoFit/>
          </a:bodyPr>
          <a:lstStyle/>
          <a:p>
            <a:r>
              <a:rPr lang="en-US" sz="1100" dirty="0">
                <a:latin typeface="+mn-lt"/>
              </a:rPr>
              <a:t>Source: Ohio Office of Budget and Management</a:t>
            </a:r>
          </a:p>
        </p:txBody>
      </p:sp>
    </p:spTree>
    <p:extLst>
      <p:ext uri="{BB962C8B-B14F-4D97-AF65-F5344CB8AC3E}">
        <p14:creationId xmlns:p14="http://schemas.microsoft.com/office/powerpoint/2010/main" val="1833848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Ohio’s debt service ratio remained below constitutional 5% limitation in FY 2024</a:t>
            </a:r>
          </a:p>
        </p:txBody>
      </p:sp>
      <p:graphicFrame>
        <p:nvGraphicFramePr>
          <p:cNvPr id="6" name="Content Placeholder 6"/>
          <p:cNvGraphicFramePr>
            <a:graphicFrameLocks noGrp="1"/>
          </p:cNvGraphicFramePr>
          <p:nvPr>
            <p:ph sz="half" idx="1"/>
            <p:extLst>
              <p:ext uri="{D42A27DB-BD31-4B8C-83A1-F6EECF244321}">
                <p14:modId xmlns:p14="http://schemas.microsoft.com/office/powerpoint/2010/main" val="4245025750"/>
              </p:ext>
            </p:extLst>
          </p:nvPr>
        </p:nvGraphicFramePr>
        <p:xfrm>
          <a:off x="1066801" y="1600200"/>
          <a:ext cx="10515600" cy="2320925"/>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3"/>
          <p:cNvSpPr>
            <a:spLocks noGrp="1"/>
          </p:cNvSpPr>
          <p:nvPr>
            <p:ph sz="half" idx="2"/>
          </p:nvPr>
        </p:nvSpPr>
        <p:spPr>
          <a:xfrm>
            <a:off x="1066802" y="4189085"/>
            <a:ext cx="10591798" cy="1906915"/>
          </a:xfrm>
        </p:spPr>
        <p:txBody>
          <a:bodyPr>
            <a:noAutofit/>
          </a:bodyPr>
          <a:lstStyle/>
          <a:p>
            <a:r>
              <a:rPr lang="en-US" sz="1300" dirty="0"/>
              <a:t>Ohio’s debt service ratio subject to 5% debt limit was 2.82% at the end of FY 2024, down from 3.26% at the end of FY 2023. The decrease in FY 2024 was due to cash transfers from the GRF to capital funds in FY 2023 and FY 2024, instead of issuing new bonds, which decreased the state’s spending on debt service. The ratio equals debt service subject to the 5% debt limit paid from the GRF in a fiscal year divided by the sum of GRF revenue and net lottery profits.</a:t>
            </a:r>
          </a:p>
          <a:p>
            <a:r>
              <a:rPr lang="en-US" sz="1300" dirty="0"/>
              <a:t>The Ohio Constitution imposes a “cap” on the amount of GRF-backed debt the state may issue. If it would cause the projected debt service ratio in any future year to exceed 5%, the state could not issue new GRF-backed debt without a 3/5 vote by both the House and Senate.</a:t>
            </a:r>
          </a:p>
          <a:p>
            <a:r>
              <a:rPr lang="en-US" sz="1300" dirty="0"/>
              <a:t>Debt restructuring can reduce debt service paid in the current fiscal year, but usually results in increased debt service payments in at least some future fiscal years. Decreases in the debt service ratio from FY 2009 to FY 2012, and again in FY 2021 were due to debt restructuring and, for the earlier period, the 2007 tobacco securitization.</a:t>
            </a:r>
          </a:p>
        </p:txBody>
      </p:sp>
      <p:sp>
        <p:nvSpPr>
          <p:cNvPr id="8" name="TextBox 7"/>
          <p:cNvSpPr txBox="1"/>
          <p:nvPr/>
        </p:nvSpPr>
        <p:spPr>
          <a:xfrm>
            <a:off x="1208902" y="3927475"/>
            <a:ext cx="3058297" cy="261610"/>
          </a:xfrm>
          <a:prstGeom prst="rect">
            <a:avLst/>
          </a:prstGeom>
          <a:noFill/>
        </p:spPr>
        <p:txBody>
          <a:bodyPr wrap="square" rtlCol="0">
            <a:spAutoFit/>
          </a:bodyPr>
          <a:lstStyle/>
          <a:p>
            <a:r>
              <a:rPr lang="en-US" sz="1100" dirty="0">
                <a:latin typeface="+mn-lt"/>
              </a:rPr>
              <a:t>Source: Ohio Office of Budget and Management</a:t>
            </a:r>
          </a:p>
        </p:txBody>
      </p:sp>
    </p:spTree>
    <p:extLst>
      <p:ext uri="{BB962C8B-B14F-4D97-AF65-F5344CB8AC3E}">
        <p14:creationId xmlns:p14="http://schemas.microsoft.com/office/powerpoint/2010/main" val="3852425321"/>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2770</TotalTime>
  <Words>474</Words>
  <Application>Microsoft Office PowerPoint</Application>
  <PresentationFormat>Widescreen</PresentationFormat>
  <Paragraphs>25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Georgia</vt:lpstr>
      <vt:lpstr>Times New Roman</vt:lpstr>
      <vt:lpstr>Wingdings</vt:lpstr>
      <vt:lpstr>Layers</vt:lpstr>
      <vt:lpstr>State GRF Debt</vt:lpstr>
      <vt:lpstr>GRF-backed debt decreased in FY 2024</vt:lpstr>
      <vt:lpstr>Ohio’s debt service ratio remained below constitutional 5% limitation in FY 2024</vt:lpstr>
    </vt:vector>
  </TitlesOfParts>
  <Company>Ohio Legislative Information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Eric Makela</dc:creator>
  <cp:lastModifiedBy>Zach Gleim</cp:lastModifiedBy>
  <cp:revision>79</cp:revision>
  <cp:lastPrinted>2022-05-16T19:03:05Z</cp:lastPrinted>
  <dcterms:created xsi:type="dcterms:W3CDTF">2022-06-07T16:48:45Z</dcterms:created>
  <dcterms:modified xsi:type="dcterms:W3CDTF">2024-08-08T18:24:20Z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