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264" r:id="rId2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yan Sherrock" initials="RS" lastIdx="2" clrIdx="0">
    <p:extLst>
      <p:ext uri="{19B8F6BF-5375-455C-9EA6-DF929625EA0E}">
        <p15:presenceInfo xmlns:p15="http://schemas.microsoft.com/office/powerpoint/2012/main" userId="Ryan Sherrock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75976" autoAdjust="0"/>
  </p:normalViewPr>
  <p:slideViewPr>
    <p:cSldViewPr>
      <p:cViewPr varScale="1">
        <p:scale>
          <a:sx n="110" d="100"/>
          <a:sy n="110" d="100"/>
        </p:scale>
        <p:origin x="432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Child</a:t>
            </a:r>
            <a:r>
              <a:rPr lang="en-US" baseline="0" dirty="0"/>
              <a:t> Care Program Expenditures by Funding Source, FY 2024</a:t>
            </a:r>
            <a:endParaRPr lang="en-US" dirty="0"/>
          </a:p>
        </c:rich>
      </c:tx>
      <c:layout>
        <c:manualLayout>
          <c:xMode val="edge"/>
          <c:yMode val="edge"/>
          <c:x val="0.17638694135835759"/>
          <c:y val="2.242466713384723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6380847085895084"/>
          <c:y val="7.6672938657720346E-2"/>
          <c:w val="0.78555721226336073"/>
          <c:h val="0.92332706134227971"/>
        </c:manualLayout>
      </c:layout>
      <c:ofPieChart>
        <c:ofPieType val="bar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Donut chart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48A-4ACC-8A82-D6781CCC0CE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48A-4ACC-8A82-D6781CCC0CEC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48A-4ACC-8A82-D6781CCC0CE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48A-4ACC-8A82-D6781CCC0CE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A51E-4619-B2A7-22ACBFA32776}"/>
              </c:ext>
            </c:extLst>
          </c:dPt>
          <c:dPt>
            <c:idx val="5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A51E-4619-B2A7-22ACBFA32776}"/>
              </c:ext>
            </c:extLst>
          </c:dPt>
          <c:dLbls>
            <c:dLbl>
              <c:idx val="0"/>
              <c:layout>
                <c:manualLayout>
                  <c:x val="0.15438176392334521"/>
                  <c:y val="3.0425594137803553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7A90E431-C073-4D53-92B3-DA7BB279B21A}" type="CELLRANGE">
                      <a:rPr lang="en-US" baseline="0" smtClean="0">
                        <a:solidFill>
                          <a:schemeClr val="bg1"/>
                        </a:solidFill>
                      </a:rPr>
                      <a:pPr>
                        <a:defRPr>
                          <a:solidFill>
                            <a:schemeClr val="bg1"/>
                          </a:solidFill>
                        </a:defRPr>
                      </a:pPr>
                      <a:t>[CELLRANGE]</a:t>
                    </a:fld>
                    <a:endParaRPr lang="en-US" baseline="0" dirty="0">
                      <a:solidFill>
                        <a:schemeClr val="bg1"/>
                      </a:solidFill>
                    </a:endParaRPr>
                  </a:p>
                  <a:p>
                    <a:pPr>
                      <a:defRPr>
                        <a:solidFill>
                          <a:schemeClr val="bg1"/>
                        </a:solidFill>
                      </a:defRPr>
                    </a:pPr>
                    <a:r>
                      <a:rPr lang="en-US" baseline="0" dirty="0">
                        <a:solidFill>
                          <a:schemeClr val="bg1"/>
                        </a:solidFill>
                      </a:rPr>
                      <a:t> </a:t>
                    </a:r>
                    <a:fld id="{79AE4E06-81FB-4712-9909-93D70BD7C3DE}" type="VALUE">
                      <a:rPr lang="en-US" baseline="0">
                        <a:solidFill>
                          <a:schemeClr val="bg1"/>
                        </a:solidFill>
                      </a:rPr>
                      <a:pPr>
                        <a:defRPr>
                          <a:solidFill>
                            <a:schemeClr val="bg1"/>
                          </a:solidFill>
                        </a:defRPr>
                      </a:pPr>
                      <a:t>[VALUE]</a:t>
                    </a:fld>
                    <a:endParaRPr lang="en-US" baseline="0" dirty="0">
                      <a:solidFill>
                        <a:schemeClr val="bg1"/>
                      </a:solidFill>
                    </a:endParaRPr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848A-4ACC-8A82-D6781CCC0CEC}"/>
                </c:ext>
              </c:extLst>
            </c:dLbl>
            <c:dLbl>
              <c:idx val="1"/>
              <c:layout>
                <c:manualLayout>
                  <c:x val="5.0387948081832237E-2"/>
                  <c:y val="-2.367899177283988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D9BE1F9-51EE-40CE-9E83-CF3CEC76C425}" type="CELLRANGE">
                      <a:rPr lang="en-US" smtClean="0">
                        <a:solidFill>
                          <a:schemeClr val="tx1"/>
                        </a:solidFill>
                      </a:rPr>
                      <a:pPr>
                        <a:defRPr>
                          <a:solidFill>
                            <a:schemeClr val="tx1"/>
                          </a:solidFill>
                        </a:defRPr>
                      </a:pPr>
                      <a:t>[CELLRANGE]</a:t>
                    </a:fld>
                    <a:r>
                      <a:rPr lang="en-US" baseline="0" dirty="0">
                        <a:solidFill>
                          <a:schemeClr val="tx1"/>
                        </a:solidFill>
                      </a:rPr>
                      <a:t> </a:t>
                    </a:r>
                    <a:fld id="{83F65CD6-195F-447D-BBE2-601F4F441971}" type="VALUE">
                      <a:rPr lang="en-US" baseline="0" dirty="0">
                        <a:solidFill>
                          <a:schemeClr val="tx1"/>
                        </a:solidFill>
                      </a:rPr>
                      <a:pPr>
                        <a:defRPr>
                          <a:solidFill>
                            <a:schemeClr val="tx1"/>
                          </a:solidFill>
                        </a:defRPr>
                      </a:pPr>
                      <a:t>[VALUE]</a:t>
                    </a:fld>
                    <a:endParaRPr lang="en-US" baseline="0" dirty="0">
                      <a:solidFill>
                        <a:schemeClr val="tx1"/>
                      </a:solidFill>
                    </a:endParaRPr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848A-4ACC-8A82-D6781CCC0CEC}"/>
                </c:ext>
              </c:extLst>
            </c:dLbl>
            <c:dLbl>
              <c:idx val="2"/>
              <c:layout>
                <c:manualLayout>
                  <c:x val="-8.2862037192159496E-2"/>
                  <c:y val="2.8030833917308527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t" anchorCtr="0">
                    <a:spAutoFit/>
                  </a:bodyPr>
                  <a:lstStyle/>
                  <a:p>
                    <a:pPr algn="ctr">
                      <a:defRPr sz="1197" b="0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56DB5179-40D4-4296-B706-626AC02AD02F}" type="CELLRANGE">
                      <a:rPr lang="en-US" smtClean="0">
                        <a:solidFill>
                          <a:schemeClr val="bg1"/>
                        </a:solidFill>
                      </a:rPr>
                      <a:pPr algn="ctr">
                        <a:defRPr>
                          <a:solidFill>
                            <a:schemeClr val="bg1"/>
                          </a:solidFill>
                        </a:defRPr>
                      </a:pPr>
                      <a:t>[CELLRANGE]</a:t>
                    </a:fld>
                    <a:endParaRPr lang="en-US" baseline="0" dirty="0">
                      <a:solidFill>
                        <a:schemeClr val="bg1"/>
                      </a:solidFill>
                    </a:endParaRPr>
                  </a:p>
                  <a:p>
                    <a:pPr algn="ctr">
                      <a:defRPr>
                        <a:solidFill>
                          <a:schemeClr val="bg1"/>
                        </a:solidFill>
                      </a:defRPr>
                    </a:pPr>
                    <a:fld id="{2694E315-BCA1-460A-9C30-45EF6DF7D7AB}" type="VALUE">
                      <a:rPr lang="en-US" baseline="0" smtClean="0">
                        <a:solidFill>
                          <a:schemeClr val="bg1"/>
                        </a:solidFill>
                      </a:rPr>
                      <a:pPr algn="ctr">
                        <a:defRPr>
                          <a:solidFill>
                            <a:schemeClr val="bg1"/>
                          </a:solidFill>
                        </a:defRPr>
                      </a:pPr>
                      <a:t>[VALUE]</a:t>
                    </a:fld>
                    <a:endParaRPr lang="en-US"/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t" anchorCtr="0">
                  <a:spAutoFit/>
                </a:bodyPr>
                <a:lstStyle/>
                <a:p>
                  <a:pPr algn="ctr"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>
                    <c:manualLayout>
                      <c:w val="0.10906392694063925"/>
                      <c:h val="9.0315346881569725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848A-4ACC-8A82-D6781CCC0CEC}"/>
                </c:ext>
              </c:extLst>
            </c:dLbl>
            <c:dLbl>
              <c:idx val="3"/>
              <c:layout>
                <c:manualLayout>
                  <c:x val="-9.2193788276465446E-2"/>
                  <c:y val="0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spAutoFit/>
                  </a:bodyPr>
                  <a:lstStyle/>
                  <a:p>
                    <a:pPr algn="ctr"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12F22A1-55FA-4F08-B058-4EB3611EC3FF}" type="CELLRANGE">
                      <a:rPr lang="en-US" smtClean="0">
                        <a:solidFill>
                          <a:schemeClr val="bg1"/>
                        </a:solidFill>
                      </a:rPr>
                      <a:pPr algn="ctr">
                        <a:defRPr/>
                      </a:pPr>
                      <a:t>[CELLRANGE]</a:t>
                    </a:fld>
                    <a:endParaRPr lang="en-US" baseline="0" dirty="0">
                      <a:solidFill>
                        <a:schemeClr val="bg1"/>
                      </a:solidFill>
                    </a:endParaRPr>
                  </a:p>
                  <a:p>
                    <a:pPr algn="ctr">
                      <a:defRPr/>
                    </a:pPr>
                    <a:fld id="{D1E6C7AA-23F0-4F70-AE30-1AA89069F762}" type="VALUE">
                      <a:rPr lang="en-US" baseline="0" smtClean="0">
                        <a:solidFill>
                          <a:schemeClr val="bg1"/>
                        </a:solidFill>
                      </a:rPr>
                      <a:pPr algn="ctr">
                        <a:defRPr/>
                      </a:pPr>
                      <a:t>[VALUE]</a:t>
                    </a:fld>
                    <a:endParaRPr lang="en-US"/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>
                    <c:manualLayout>
                      <c:w val="9.5044444444444418E-2"/>
                      <c:h val="9.0315346881569725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7-848A-4ACC-8A82-D6781CCC0CEC}"/>
                </c:ext>
              </c:extLst>
            </c:dLbl>
            <c:dLbl>
              <c:idx val="4"/>
              <c:layout>
                <c:manualLayout>
                  <c:x val="-9.3588626421697282E-2"/>
                  <c:y val="-2.8030833917309038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98B16541-6612-4B04-92FA-C8F31541F66F}" type="CELLRANGE">
                      <a:rPr lang="en-US" smtClean="0">
                        <a:solidFill>
                          <a:schemeClr val="bg1"/>
                        </a:solidFill>
                      </a:rPr>
                      <a:pPr>
                        <a:defRPr>
                          <a:solidFill>
                            <a:schemeClr val="bg1"/>
                          </a:solidFill>
                        </a:defRPr>
                      </a:pPr>
                      <a:t>[CELLRANGE]</a:t>
                    </a:fld>
                    <a:endParaRPr lang="en-US" baseline="0" dirty="0">
                      <a:solidFill>
                        <a:schemeClr val="bg1"/>
                      </a:solidFill>
                    </a:endParaRPr>
                  </a:p>
                  <a:p>
                    <a:pPr>
                      <a:defRPr>
                        <a:solidFill>
                          <a:schemeClr val="bg1"/>
                        </a:solidFill>
                      </a:defRPr>
                    </a:pPr>
                    <a:r>
                      <a:rPr lang="en-US" baseline="0" dirty="0">
                        <a:solidFill>
                          <a:schemeClr val="bg1"/>
                        </a:solidFill>
                      </a:rPr>
                      <a:t> </a:t>
                    </a:r>
                    <a:fld id="{C3DDED10-32C1-4257-8B00-F5B5E3C50861}" type="VALUE">
                      <a:rPr lang="en-US" baseline="0">
                        <a:solidFill>
                          <a:schemeClr val="bg1"/>
                        </a:solidFill>
                      </a:rPr>
                      <a:pPr>
                        <a:defRPr>
                          <a:solidFill>
                            <a:schemeClr val="bg1"/>
                          </a:solidFill>
                        </a:defRPr>
                      </a:pPr>
                      <a:t>[VALUE]</a:t>
                    </a:fld>
                    <a:endParaRPr lang="en-US" baseline="0" dirty="0">
                      <a:solidFill>
                        <a:schemeClr val="bg1"/>
                      </a:solidFill>
                    </a:endParaRPr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>
                    <c:manualLayout>
                      <c:w val="9.4388976377952752E-2"/>
                      <c:h val="9.0315346881569725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9-A51E-4619-B2A7-22ACBFA32776}"/>
                </c:ext>
              </c:extLst>
            </c:dLbl>
            <c:dLbl>
              <c:idx val="5"/>
              <c:layout>
                <c:manualLayout>
                  <c:x val="-0.21004566210045661"/>
                  <c:y val="-6.9514260962649467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>
                        <a:solidFill>
                          <a:schemeClr val="bg1"/>
                        </a:solidFill>
                      </a:rPr>
                      <a:t>Federal Total </a:t>
                    </a:r>
                    <a:fld id="{B7878DB5-88CC-4B4A-A24E-09E61F378D04}" type="VALUE">
                      <a:rPr lang="en-US" smtClean="0">
                        <a:solidFill>
                          <a:schemeClr val="bg1"/>
                        </a:solidFill>
                      </a:rPr>
                      <a:pPr>
                        <a:defRPr>
                          <a:solidFill>
                            <a:schemeClr val="bg1"/>
                          </a:solidFill>
                        </a:defRPr>
                      </a:pPr>
                      <a:t>[VALUE]</a:t>
                    </a:fld>
                    <a:endParaRPr lang="en-US" dirty="0">
                      <a:solidFill>
                        <a:schemeClr val="bg1"/>
                      </a:solidFill>
                    </a:endParaRPr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>
                    <c:manualLayout>
                      <c:w val="0.12271689497716895"/>
                      <c:h val="0.14085494043447794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1-A51E-4619-B2A7-22ACBFA32776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showDataLabelsRange val="1"/>
              </c:ext>
            </c:extLst>
          </c:dLbls>
          <c:cat>
            <c:strRef>
              <c:f>Sheet1!$A$2:$A$6</c:f>
              <c:strCache>
                <c:ptCount val="5"/>
                <c:pt idx="0">
                  <c:v>State GRF</c:v>
                </c:pt>
                <c:pt idx="1">
                  <c:v>State Non-GRF</c:v>
                </c:pt>
                <c:pt idx="2">
                  <c:v>ARPA</c:v>
                </c:pt>
                <c:pt idx="3">
                  <c:v>TANF</c:v>
                </c:pt>
                <c:pt idx="4">
                  <c:v>CCDF</c:v>
                </c:pt>
              </c:strCache>
            </c:strRef>
          </c:cat>
          <c:val>
            <c:numRef>
              <c:f>Sheet1!$B$2:$B$6</c:f>
              <c:numCache>
                <c:formatCode>0.0%</c:formatCode>
                <c:ptCount val="5"/>
                <c:pt idx="0">
                  <c:v>0.192</c:v>
                </c:pt>
                <c:pt idx="1">
                  <c:v>1.4999999999999999E-2</c:v>
                </c:pt>
                <c:pt idx="2">
                  <c:v>0.27</c:v>
                </c:pt>
                <c:pt idx="3">
                  <c:v>0.20499999999999999</c:v>
                </c:pt>
                <c:pt idx="4">
                  <c:v>0.318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Sheet1!$A$2:$A$7</c15:f>
                <c15:dlblRangeCache>
                  <c:ptCount val="6"/>
                  <c:pt idx="0">
                    <c:v>State GRF</c:v>
                  </c:pt>
                  <c:pt idx="1">
                    <c:v>State Non-GRF</c:v>
                  </c:pt>
                  <c:pt idx="2">
                    <c:v>ARPA</c:v>
                  </c:pt>
                  <c:pt idx="3">
                    <c:v>TANF</c:v>
                  </c:pt>
                  <c:pt idx="4">
                    <c:v>CCDF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8-848A-4ACC-8A82-D6781CCC0C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gapWidth val="100"/>
        <c:splitType val="pos"/>
        <c:splitPos val="3"/>
        <c:secondPieSize val="75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0.0411</cdr:x>
      <cdr:y>0.19211</cdr:y>
    </cdr:from>
    <cdr:to>
      <cdr:x>0.32877</cdr:x>
      <cdr:y>0.30984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8600" y="870393"/>
          <a:ext cx="1600200" cy="5334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300" dirty="0">
              <a:solidFill>
                <a:schemeClr val="tx1"/>
              </a:solidFill>
            </a:rPr>
            <a:t>Total: $1.22 billion</a:t>
          </a:r>
          <a:endParaRPr lang="en-US" sz="1300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0.06849</cdr:x>
      <cdr:y>0.85774</cdr:y>
    </cdr:from>
    <cdr:to>
      <cdr:x>1</cdr:x>
      <cdr:y>0.97547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80982" y="3886183"/>
          <a:ext cx="5181618" cy="5334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/>
              <a:t>Legislative Budget </a:t>
            </a:r>
            <a:r>
              <a:rPr lang="en-US" altLang="en-US" sz="1100" dirty="0"/>
              <a:t>Office</a:t>
            </a:r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/>
              <a:t>lsc.ohio.gov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Two unequal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equal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equal columns/three content boxes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rows/three content boxes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/>
              <a:t>Legislative Budget Office</a:t>
            </a:r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Majority of child care was funded by federal grants in FY 2024</a:t>
            </a:r>
          </a:p>
        </p:txBody>
      </p:sp>
      <p:sp>
        <p:nvSpPr>
          <p:cNvPr id="8" name="Content Placeholder 10"/>
          <p:cNvSpPr>
            <a:spLocks noGrp="1"/>
          </p:cNvSpPr>
          <p:nvPr>
            <p:ph sz="half" idx="1"/>
          </p:nvPr>
        </p:nvSpPr>
        <p:spPr>
          <a:xfrm>
            <a:off x="6159500" y="1600200"/>
            <a:ext cx="5422900" cy="4530725"/>
          </a:xfrm>
        </p:spPr>
        <p:txBody>
          <a:bodyPr/>
          <a:lstStyle/>
          <a:p>
            <a:r>
              <a:rPr lang="en-US" sz="1300" dirty="0"/>
              <a:t>Of the approximately $1.22 billion spent on the Child Care Program in FY 2024, the largest funding source (79.3%) was federal funds, which consists of the Child Care and Development Fund Grant, Temporary Assistance for Needy Families (TANF) Block Grant, and American Rescue Plan Act (ARPA) funding. </a:t>
            </a:r>
          </a:p>
          <a:p>
            <a:pPr lvl="1"/>
            <a:r>
              <a:rPr lang="en-US" sz="1100" dirty="0"/>
              <a:t>Child Care Program expenditures include subsidized and quality payments to providers, stabilization grants, child care licensing, and administration.</a:t>
            </a:r>
          </a:p>
          <a:p>
            <a:pPr lvl="1"/>
            <a:r>
              <a:rPr lang="en-US" sz="1100" dirty="0"/>
              <a:t>$1.17 billion or 95.8% was expended on subsidies, which includes provider payments and stabilization grants. The remaining 4.2% was spent on administration, such as personal services and supplies and maintenance.</a:t>
            </a:r>
          </a:p>
          <a:p>
            <a:r>
              <a:rPr lang="en-US" sz="1300" dirty="0"/>
              <a:t>TANF Block Grant funds make up 20.5% of child care spending. TANF funds are also used for cash assistance and other programs for low-income families. </a:t>
            </a:r>
          </a:p>
          <a:p>
            <a:r>
              <a:rPr lang="en-US" sz="1300" dirty="0"/>
              <a:t>State funds expended for child care are used to meet federal maintenance of effort and matching requirements. </a:t>
            </a:r>
          </a:p>
          <a:p>
            <a:r>
              <a:rPr lang="en-US" sz="1300" dirty="0"/>
              <a:t>Families with incomes up to 145% federal poverty level (FPL) (150% FPL for a child with special needs) are eligible for initial services and can continue to receive services until their incomes reach 300% FPL. Families pay copayments based on their income and family size.</a:t>
            </a:r>
          </a:p>
          <a:p>
            <a:r>
              <a:rPr lang="en-US" sz="1300" dirty="0"/>
              <a:t>H.B. 33 of the 135</a:t>
            </a:r>
            <a:r>
              <a:rPr lang="en-US" sz="1300" baseline="30000" dirty="0"/>
              <a:t>th</a:t>
            </a:r>
            <a:r>
              <a:rPr lang="en-US" sz="1300" dirty="0"/>
              <a:t> General Assembly increased the maximum income for a family’s initial eligibility for subsidized child care to 145% of the FPL from 142% of the FPL.</a:t>
            </a:r>
          </a:p>
        </p:txBody>
      </p:sp>
      <p:graphicFrame>
        <p:nvGraphicFramePr>
          <p:cNvPr id="6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752338749"/>
              </p:ext>
            </p:extLst>
          </p:nvPr>
        </p:nvGraphicFramePr>
        <p:xfrm>
          <a:off x="533400" y="1491807"/>
          <a:ext cx="5715000" cy="4530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76300" y="5684314"/>
            <a:ext cx="5283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+mn-lt"/>
              </a:rPr>
              <a:t>Source: Ohio Administrative Knowledge System</a:t>
            </a:r>
          </a:p>
        </p:txBody>
      </p:sp>
    </p:spTree>
    <p:extLst>
      <p:ext uri="{BB962C8B-B14F-4D97-AF65-F5344CB8AC3E}">
        <p14:creationId xmlns:p14="http://schemas.microsoft.com/office/powerpoint/2010/main" val="3777492574"/>
      </p:ext>
    </p:extLst>
  </p:cSld>
  <p:clrMapOvr>
    <a:masterClrMapping/>
  </p:clrMapOvr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.potx" id="{ABE8DC34-85DB-4B5F-A7CC-9DF3C49791B1}" vid="{4C6E6946-AD51-4E2D-94F2-CFE20DE60AD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3142</TotalTime>
  <Words>303</Words>
  <Application>Microsoft Office PowerPoint</Application>
  <PresentationFormat>Widescreen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Times New Roman</vt:lpstr>
      <vt:lpstr>Wingdings</vt:lpstr>
      <vt:lpstr>Layers</vt:lpstr>
      <vt:lpstr>Majority of child care was funded by federal grants in FY 2024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Heading</dc:title>
  <dc:creator>Ryan Sherrock</dc:creator>
  <cp:lastModifiedBy>Linda Bayer</cp:lastModifiedBy>
  <cp:revision>97</cp:revision>
  <cp:lastPrinted>2022-07-19T17:11:30Z</cp:lastPrinted>
  <dcterms:created xsi:type="dcterms:W3CDTF">2022-06-22T17:12:48Z</dcterms:created>
  <dcterms:modified xsi:type="dcterms:W3CDTF">2024-09-18T18:41:32Z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