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7" r:id="rId2"/>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68" autoAdjust="0"/>
    <p:restoredTop sz="75976" autoAdjust="0"/>
  </p:normalViewPr>
  <p:slideViewPr>
    <p:cSldViewPr>
      <p:cViewPr>
        <p:scale>
          <a:sx n="100" d="100"/>
          <a:sy n="100" d="100"/>
        </p:scale>
        <p:origin x="1560"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60" dirty="0">
                <a:solidFill>
                  <a:schemeClr val="tx1"/>
                </a:solidFill>
              </a:rPr>
              <a:t>Ohio’s SNAP</a:t>
            </a:r>
            <a:r>
              <a:rPr lang="en-US" sz="1860" baseline="0" dirty="0">
                <a:solidFill>
                  <a:schemeClr val="tx1"/>
                </a:solidFill>
              </a:rPr>
              <a:t> Caseload CY 2014-CY 2023</a:t>
            </a:r>
            <a:endParaRPr lang="en-US" sz="1860"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Assistance Groups</c:v>
                </c:pt>
              </c:strCache>
            </c:strRef>
          </c:tx>
          <c:spPr>
            <a:solidFill>
              <a:schemeClr val="accent1"/>
            </a:solidFill>
            <a:ln>
              <a:noFill/>
            </a:ln>
            <a:effectLst/>
          </c:spPr>
          <c:invertIfNegative val="0"/>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Sheet1!$B$2:$B$11</c:f>
              <c:numCache>
                <c:formatCode>#,##0</c:formatCode>
                <c:ptCount val="10"/>
                <c:pt idx="0">
                  <c:v>839860</c:v>
                </c:pt>
                <c:pt idx="1">
                  <c:v>811032</c:v>
                </c:pt>
                <c:pt idx="2">
                  <c:v>774432</c:v>
                </c:pt>
                <c:pt idx="3">
                  <c:v>722864</c:v>
                </c:pt>
                <c:pt idx="4">
                  <c:v>664383</c:v>
                </c:pt>
                <c:pt idx="5">
                  <c:v>662989</c:v>
                </c:pt>
                <c:pt idx="6">
                  <c:v>734737</c:v>
                </c:pt>
                <c:pt idx="7">
                  <c:v>762465</c:v>
                </c:pt>
                <c:pt idx="8">
                  <c:v>750834</c:v>
                </c:pt>
                <c:pt idx="9">
                  <c:v>703013.91666666663</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Persons</c:v>
                </c:pt>
              </c:strCache>
            </c:strRef>
          </c:tx>
          <c:spPr>
            <a:solidFill>
              <a:schemeClr val="accent2"/>
            </a:solidFill>
            <a:ln>
              <a:noFill/>
            </a:ln>
            <a:effectLst/>
          </c:spPr>
          <c:invertIfNegative val="0"/>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Sheet1!$C$2:$C$11</c:f>
              <c:numCache>
                <c:formatCode>#,##0</c:formatCode>
                <c:ptCount val="10"/>
                <c:pt idx="0">
                  <c:v>1728941</c:v>
                </c:pt>
                <c:pt idx="1">
                  <c:v>1656083</c:v>
                </c:pt>
                <c:pt idx="2">
                  <c:v>1575971</c:v>
                </c:pt>
                <c:pt idx="3">
                  <c:v>1463927</c:v>
                </c:pt>
                <c:pt idx="4">
                  <c:v>1343534</c:v>
                </c:pt>
                <c:pt idx="5">
                  <c:v>1333940</c:v>
                </c:pt>
                <c:pt idx="6">
                  <c:v>1480105</c:v>
                </c:pt>
                <c:pt idx="7">
                  <c:v>1526393</c:v>
                </c:pt>
                <c:pt idx="8">
                  <c:v>1498588.3333333333</c:v>
                </c:pt>
                <c:pt idx="9">
                  <c:v>1361105</c:v>
                </c:pt>
              </c:numCache>
            </c:numRef>
          </c:val>
          <c:extLst>
            <c:ext xmlns:c16="http://schemas.microsoft.com/office/drawing/2014/chart" uri="{C3380CC4-5D6E-409C-BE32-E72D297353CC}">
              <c16:uniqueId val="{00000001-9A84-44A3-B96B-E19B549D4D0F}"/>
            </c:ext>
          </c:extLst>
        </c:ser>
        <c:dLbls>
          <c:showLegendKey val="0"/>
          <c:showVal val="0"/>
          <c:showCatName val="0"/>
          <c:showSerName val="0"/>
          <c:showPercent val="0"/>
          <c:showBubbleSize val="0"/>
        </c:dLbls>
        <c:gapWidth val="219"/>
        <c:overlap val="-27"/>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majorUnit val="25000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Nutrition Assistance Program (SNAP) </a:t>
            </a:r>
            <a:r>
              <a:rPr lang="en-US" dirty="0" smtClean="0"/>
              <a:t>caseloads decrease in CYs 2022 and 2023</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066128"/>
              </p:ext>
            </p:extLst>
          </p:nvPr>
        </p:nvGraphicFramePr>
        <p:xfrm>
          <a:off x="1219200" y="1600201"/>
          <a:ext cx="68580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924800" y="1676400"/>
            <a:ext cx="3733800" cy="4419600"/>
          </a:xfrm>
        </p:spPr>
        <p:txBody>
          <a:bodyPr>
            <a:normAutofit fontScale="70000" lnSpcReduction="20000"/>
          </a:bodyPr>
          <a:lstStyle/>
          <a:p>
            <a:r>
              <a:rPr lang="en-US" sz="1900" dirty="0"/>
              <a:t>The average monthly SNAP caseload decreased from a ten-year high of </a:t>
            </a:r>
            <a:r>
              <a:rPr lang="en-US" sz="1900" dirty="0" smtClean="0"/>
              <a:t>1.7 million </a:t>
            </a:r>
            <a:r>
              <a:rPr lang="en-US" sz="1900" dirty="0"/>
              <a:t>individuals in 840,000 assistance groups in CY 2014 to </a:t>
            </a:r>
            <a:r>
              <a:rPr lang="en-US" sz="1900" dirty="0" smtClean="0"/>
              <a:t>1.3 million </a:t>
            </a:r>
            <a:r>
              <a:rPr lang="en-US" sz="1900" dirty="0" smtClean="0"/>
              <a:t>individuals in </a:t>
            </a:r>
            <a:r>
              <a:rPr lang="en-US" sz="1900" dirty="0"/>
              <a:t>663,000 assistance groups in CY 2019.</a:t>
            </a:r>
          </a:p>
          <a:p>
            <a:r>
              <a:rPr lang="en-US" sz="1900" dirty="0"/>
              <a:t>Beginning in CY 2020, caseloads increased due to the pandemic. In CY 2021, </a:t>
            </a:r>
            <a:r>
              <a:rPr lang="en-US" sz="1900" dirty="0" smtClean="0"/>
              <a:t>1.5 million </a:t>
            </a:r>
            <a:r>
              <a:rPr lang="en-US" sz="1900" dirty="0"/>
              <a:t>individuals in 763,000 assistance groups received SNAP benefits. However, caseloads began falling in CY 2022. During CY 2023, </a:t>
            </a:r>
            <a:r>
              <a:rPr lang="en-US" sz="1900" dirty="0" smtClean="0"/>
              <a:t>1.4 million </a:t>
            </a:r>
            <a:r>
              <a:rPr lang="en-US" sz="1900" dirty="0"/>
              <a:t>individuals in 703,000 assistance groups received SNAP benefits. </a:t>
            </a:r>
          </a:p>
          <a:p>
            <a:r>
              <a:rPr lang="en-US" sz="1900" dirty="0"/>
              <a:t>Ohio disbursed $3.37 billion in SNAP benefits </a:t>
            </a:r>
            <a:r>
              <a:rPr lang="en-US" sz="1900" dirty="0" smtClean="0"/>
              <a:t>in CY </a:t>
            </a:r>
            <a:r>
              <a:rPr lang="en-US" sz="1900" dirty="0"/>
              <a:t>2023 compared to $4.22 billion in CY 2021 and $4.52 billion in CY 2022. Benefits are paid by the federal government. </a:t>
            </a:r>
          </a:p>
          <a:p>
            <a:pPr lvl="1"/>
            <a:r>
              <a:rPr lang="en-US" sz="1600" dirty="0"/>
              <a:t>Average 2023 monthly benefit of $205.</a:t>
            </a:r>
          </a:p>
          <a:p>
            <a:r>
              <a:rPr lang="en-US" sz="1900" dirty="0"/>
              <a:t>Many actions were taken during the pandemic to increase food security, including increasing benefits and ensuring assistance groups received maximum monthly benefit amounts. Benefit amounts went back to normal levels after the February 2023 issuance.</a:t>
            </a:r>
          </a:p>
          <a:p>
            <a:r>
              <a:rPr lang="en-US" sz="1900" dirty="0"/>
              <a:t>SNAP helps low-income households (gross income at or below 130% FPL) purchase food from authorized merchants.</a:t>
            </a:r>
          </a:p>
          <a:p>
            <a:pPr marL="342900" lvl="1" indent="0">
              <a:buNone/>
            </a:pPr>
            <a:endParaRPr lang="en-US" sz="2100" dirty="0"/>
          </a:p>
          <a:p>
            <a:pPr lvl="1"/>
            <a:endParaRPr lang="en-US" sz="1400" dirty="0"/>
          </a:p>
          <a:p>
            <a:pPr marL="0" indent="0">
              <a:buNone/>
            </a:pPr>
            <a:endParaRPr lang="en-US" dirty="0"/>
          </a:p>
        </p:txBody>
      </p:sp>
      <p:sp>
        <p:nvSpPr>
          <p:cNvPr id="5" name="TextBox 4"/>
          <p:cNvSpPr txBox="1"/>
          <p:nvPr/>
        </p:nvSpPr>
        <p:spPr>
          <a:xfrm>
            <a:off x="1239982" y="5791200"/>
            <a:ext cx="5313218" cy="261610"/>
          </a:xfrm>
          <a:prstGeom prst="rect">
            <a:avLst/>
          </a:prstGeom>
          <a:noFill/>
        </p:spPr>
        <p:txBody>
          <a:bodyPr wrap="square" rtlCol="0">
            <a:spAutoFit/>
          </a:bodyPr>
          <a:lstStyle/>
          <a:p>
            <a:r>
              <a:rPr lang="en-US" sz="1100" dirty="0">
                <a:latin typeface="+mn-lt"/>
              </a:rPr>
              <a:t>Sources: Ohio Department of Job and Family Services; Public Assistance Monthly Statistics</a:t>
            </a:r>
          </a:p>
        </p:txBody>
      </p:sp>
    </p:spTree>
    <p:extLst>
      <p:ext uri="{BB962C8B-B14F-4D97-AF65-F5344CB8AC3E}">
        <p14:creationId xmlns:p14="http://schemas.microsoft.com/office/powerpoint/2010/main" val="2995305522"/>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1658</TotalTime>
  <Words>224</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Supplemental Nutrition Assistance Program (SNAP) caseloads decrease in CYs 2022 and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Jacquelyn Schroeder</dc:creator>
  <cp:lastModifiedBy>Zach Gleim</cp:lastModifiedBy>
  <cp:revision>58</cp:revision>
  <cp:lastPrinted>2022-06-29T18:38:47Z</cp:lastPrinted>
  <dcterms:created xsi:type="dcterms:W3CDTF">2022-06-13T16:39:35Z</dcterms:created>
  <dcterms:modified xsi:type="dcterms:W3CDTF">2024-07-17T18:12:38Z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